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handoutMasterIdLst>
    <p:handoutMasterId r:id="rId25"/>
  </p:handoutMasterIdLst>
  <p:sldIdLst>
    <p:sldId id="256" r:id="rId2"/>
    <p:sldId id="279" r:id="rId3"/>
    <p:sldId id="257" r:id="rId4"/>
    <p:sldId id="303" r:id="rId5"/>
    <p:sldId id="304" r:id="rId6"/>
    <p:sldId id="305" r:id="rId7"/>
    <p:sldId id="298" r:id="rId8"/>
    <p:sldId id="306" r:id="rId9"/>
    <p:sldId id="307" r:id="rId10"/>
    <p:sldId id="308" r:id="rId11"/>
    <p:sldId id="314" r:id="rId12"/>
    <p:sldId id="315" r:id="rId13"/>
    <p:sldId id="316" r:id="rId14"/>
    <p:sldId id="317" r:id="rId15"/>
    <p:sldId id="318" r:id="rId16"/>
    <p:sldId id="319" r:id="rId17"/>
    <p:sldId id="320" r:id="rId18"/>
    <p:sldId id="321" r:id="rId19"/>
    <p:sldId id="322" r:id="rId20"/>
    <p:sldId id="323" r:id="rId21"/>
    <p:sldId id="324" r:id="rId22"/>
    <p:sldId id="300" r:id="rId23"/>
  </p:sldIdLst>
  <p:sldSz cx="9144000" cy="6858000" type="screen4x3"/>
  <p:notesSz cx="6858000" cy="9144000"/>
  <p:defaultTextStyle>
    <a:defPPr>
      <a:defRPr lang="nl-NL"/>
    </a:defPPr>
    <a:lvl1pPr algn="ctr" rtl="0" fontAlgn="base">
      <a:spcBef>
        <a:spcPct val="20000"/>
      </a:spcBef>
      <a:spcAft>
        <a:spcPct val="0"/>
      </a:spcAft>
      <a:defRPr sz="3000" kern="1200">
        <a:solidFill>
          <a:schemeClr val="tx1"/>
        </a:solidFill>
        <a:latin typeface="Univers" pitchFamily="34" charset="0"/>
        <a:ea typeface="+mn-ea"/>
        <a:cs typeface="+mn-cs"/>
      </a:defRPr>
    </a:lvl1pPr>
    <a:lvl2pPr marL="457200" algn="ctr" rtl="0" fontAlgn="base">
      <a:spcBef>
        <a:spcPct val="20000"/>
      </a:spcBef>
      <a:spcAft>
        <a:spcPct val="0"/>
      </a:spcAft>
      <a:defRPr sz="3000" kern="1200">
        <a:solidFill>
          <a:schemeClr val="tx1"/>
        </a:solidFill>
        <a:latin typeface="Univers" pitchFamily="34" charset="0"/>
        <a:ea typeface="+mn-ea"/>
        <a:cs typeface="+mn-cs"/>
      </a:defRPr>
    </a:lvl2pPr>
    <a:lvl3pPr marL="914400" algn="ctr" rtl="0" fontAlgn="base">
      <a:spcBef>
        <a:spcPct val="20000"/>
      </a:spcBef>
      <a:spcAft>
        <a:spcPct val="0"/>
      </a:spcAft>
      <a:defRPr sz="3000" kern="1200">
        <a:solidFill>
          <a:schemeClr val="tx1"/>
        </a:solidFill>
        <a:latin typeface="Univers" pitchFamily="34" charset="0"/>
        <a:ea typeface="+mn-ea"/>
        <a:cs typeface="+mn-cs"/>
      </a:defRPr>
    </a:lvl3pPr>
    <a:lvl4pPr marL="1371600" algn="ctr" rtl="0" fontAlgn="base">
      <a:spcBef>
        <a:spcPct val="20000"/>
      </a:spcBef>
      <a:spcAft>
        <a:spcPct val="0"/>
      </a:spcAft>
      <a:defRPr sz="3000" kern="1200">
        <a:solidFill>
          <a:schemeClr val="tx1"/>
        </a:solidFill>
        <a:latin typeface="Univers" pitchFamily="34" charset="0"/>
        <a:ea typeface="+mn-ea"/>
        <a:cs typeface="+mn-cs"/>
      </a:defRPr>
    </a:lvl4pPr>
    <a:lvl5pPr marL="1828800" algn="ctr" rtl="0" fontAlgn="base">
      <a:spcBef>
        <a:spcPct val="20000"/>
      </a:spcBef>
      <a:spcAft>
        <a:spcPct val="0"/>
      </a:spcAft>
      <a:defRPr sz="3000" kern="1200">
        <a:solidFill>
          <a:schemeClr val="tx1"/>
        </a:solidFill>
        <a:latin typeface="Univers" pitchFamily="34" charset="0"/>
        <a:ea typeface="+mn-ea"/>
        <a:cs typeface="+mn-cs"/>
      </a:defRPr>
    </a:lvl5pPr>
    <a:lvl6pPr marL="2286000" algn="l" defTabSz="914400" rtl="0" eaLnBrk="1" latinLnBrk="0" hangingPunct="1">
      <a:defRPr sz="3000" kern="1200">
        <a:solidFill>
          <a:schemeClr val="tx1"/>
        </a:solidFill>
        <a:latin typeface="Univers" pitchFamily="34" charset="0"/>
        <a:ea typeface="+mn-ea"/>
        <a:cs typeface="+mn-cs"/>
      </a:defRPr>
    </a:lvl6pPr>
    <a:lvl7pPr marL="2743200" algn="l" defTabSz="914400" rtl="0" eaLnBrk="1" latinLnBrk="0" hangingPunct="1">
      <a:defRPr sz="3000" kern="1200">
        <a:solidFill>
          <a:schemeClr val="tx1"/>
        </a:solidFill>
        <a:latin typeface="Univers" pitchFamily="34" charset="0"/>
        <a:ea typeface="+mn-ea"/>
        <a:cs typeface="+mn-cs"/>
      </a:defRPr>
    </a:lvl7pPr>
    <a:lvl8pPr marL="3200400" algn="l" defTabSz="914400" rtl="0" eaLnBrk="1" latinLnBrk="0" hangingPunct="1">
      <a:defRPr sz="3000" kern="1200">
        <a:solidFill>
          <a:schemeClr val="tx1"/>
        </a:solidFill>
        <a:latin typeface="Univers" pitchFamily="34" charset="0"/>
        <a:ea typeface="+mn-ea"/>
        <a:cs typeface="+mn-cs"/>
      </a:defRPr>
    </a:lvl8pPr>
    <a:lvl9pPr marL="3657600" algn="l" defTabSz="914400" rtl="0" eaLnBrk="1" latinLnBrk="0" hangingPunct="1">
      <a:defRPr sz="3000" kern="1200">
        <a:solidFill>
          <a:schemeClr val="tx1"/>
        </a:solidFill>
        <a:latin typeface="Univers" pitchFamily="34" charset="0"/>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0BB5"/>
    <a:srgbClr val="3EFB25"/>
    <a:srgbClr val="230BB5"/>
    <a:srgbClr val="25B941"/>
    <a:srgbClr val="FF6600"/>
    <a:srgbClr val="006600"/>
    <a:srgbClr val="99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134" autoAdjust="0"/>
    <p:restoredTop sz="94660"/>
  </p:normalViewPr>
  <p:slideViewPr>
    <p:cSldViewPr>
      <p:cViewPr>
        <p:scale>
          <a:sx n="128" d="100"/>
          <a:sy n="128" d="100"/>
        </p:scale>
        <p:origin x="-1522" y="20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89" d="100"/>
          <a:sy n="89" d="100"/>
        </p:scale>
        <p:origin x="-3078" y="-12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latin typeface="+mn-lt"/>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4A524B4-87BC-4893-94F0-93796044E923}" type="datetimeFigureOut">
              <a:rPr lang="en-GB" smtClean="0">
                <a:latin typeface="+mn-lt"/>
              </a:rPr>
              <a:t>01/06/2018</a:t>
            </a:fld>
            <a:endParaRPr lang="en-GB">
              <a:latin typeface="+mn-lt"/>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latin typeface="+mn-lt"/>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B22B9EF-20E2-4ED7-B617-DC9563462847}" type="slidenum">
              <a:rPr lang="en-GB" smtClean="0">
                <a:latin typeface="+mn-lt"/>
              </a:rPr>
              <a:t>‹nr.›</a:t>
            </a:fld>
            <a:endParaRPr lang="en-GB">
              <a:latin typeface="+mn-lt"/>
            </a:endParaRPr>
          </a:p>
        </p:txBody>
      </p:sp>
    </p:spTree>
    <p:extLst>
      <p:ext uri="{BB962C8B-B14F-4D97-AF65-F5344CB8AC3E}">
        <p14:creationId xmlns:p14="http://schemas.microsoft.com/office/powerpoint/2010/main" val="28184948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mn-lt"/>
              </a:defRPr>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mn-lt"/>
              </a:defRPr>
            </a:lvl1pPr>
          </a:lstStyle>
          <a:p>
            <a:fld id="{BF823902-A122-4DD8-B4D5-50D746F0C339}" type="datetimeFigureOut">
              <a:rPr lang="en-GB" smtClean="0"/>
              <a:pPr/>
              <a:t>01/06/2018</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mn-lt"/>
              </a:defRPr>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mn-lt"/>
              </a:defRPr>
            </a:lvl1pPr>
          </a:lstStyle>
          <a:p>
            <a:fld id="{0EA51259-A257-4C5B-9C60-3F048A70E8FE}" type="slidenum">
              <a:rPr lang="en-GB" smtClean="0"/>
              <a:pPr/>
              <a:t>‹nr.›</a:t>
            </a:fld>
            <a:endParaRPr lang="en-GB"/>
          </a:p>
        </p:txBody>
      </p:sp>
    </p:spTree>
    <p:extLst>
      <p:ext uri="{BB962C8B-B14F-4D97-AF65-F5344CB8AC3E}">
        <p14:creationId xmlns:p14="http://schemas.microsoft.com/office/powerpoint/2010/main" val="10334819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0EA51259-A257-4C5B-9C60-3F048A70E8FE}" type="slidenum">
              <a:rPr lang="en-GB" smtClean="0"/>
              <a:pPr/>
              <a:t>1</a:t>
            </a:fld>
            <a:endParaRPr lang="en-GB"/>
          </a:p>
        </p:txBody>
      </p:sp>
    </p:spTree>
    <p:extLst>
      <p:ext uri="{BB962C8B-B14F-4D97-AF65-F5344CB8AC3E}">
        <p14:creationId xmlns:p14="http://schemas.microsoft.com/office/powerpoint/2010/main" val="587733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0EA51259-A257-4C5B-9C60-3F048A70E8FE}" type="slidenum">
              <a:rPr lang="en-GB" smtClean="0"/>
              <a:pPr/>
              <a:t>3</a:t>
            </a:fld>
            <a:endParaRPr lang="en-GB"/>
          </a:p>
        </p:txBody>
      </p:sp>
    </p:spTree>
    <p:extLst>
      <p:ext uri="{BB962C8B-B14F-4D97-AF65-F5344CB8AC3E}">
        <p14:creationId xmlns:p14="http://schemas.microsoft.com/office/powerpoint/2010/main" val="19154148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0EA51259-A257-4C5B-9C60-3F048A70E8FE}" type="slidenum">
              <a:rPr lang="en-GB" smtClean="0"/>
              <a:pPr/>
              <a:t>4</a:t>
            </a:fld>
            <a:endParaRPr lang="en-GB"/>
          </a:p>
        </p:txBody>
      </p:sp>
    </p:spTree>
    <p:extLst>
      <p:ext uri="{BB962C8B-B14F-4D97-AF65-F5344CB8AC3E}">
        <p14:creationId xmlns:p14="http://schemas.microsoft.com/office/powerpoint/2010/main" val="4979996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0EA51259-A257-4C5B-9C60-3F048A70E8FE}" type="slidenum">
              <a:rPr lang="en-GB" smtClean="0"/>
              <a:pPr/>
              <a:t>9</a:t>
            </a:fld>
            <a:endParaRPr lang="en-GB"/>
          </a:p>
        </p:txBody>
      </p:sp>
    </p:spTree>
    <p:extLst>
      <p:ext uri="{BB962C8B-B14F-4D97-AF65-F5344CB8AC3E}">
        <p14:creationId xmlns:p14="http://schemas.microsoft.com/office/powerpoint/2010/main" val="183548809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endParaRPr lang="nl-NL" altLang="en-US"/>
          </a:p>
        </p:txBody>
      </p:sp>
      <p:sp>
        <p:nvSpPr>
          <p:cNvPr id="5" name="Footer Placeholder 4"/>
          <p:cNvSpPr>
            <a:spLocks noGrp="1"/>
          </p:cNvSpPr>
          <p:nvPr>
            <p:ph type="ftr" sz="quarter" idx="11"/>
          </p:nvPr>
        </p:nvSpPr>
        <p:spPr/>
        <p:txBody>
          <a:bodyPr/>
          <a:lstStyle>
            <a:lvl1pPr>
              <a:defRPr/>
            </a:lvl1pPr>
          </a:lstStyle>
          <a:p>
            <a:endParaRPr lang="nl-NL" altLang="en-US"/>
          </a:p>
        </p:txBody>
      </p:sp>
      <p:sp>
        <p:nvSpPr>
          <p:cNvPr id="6" name="Slide Number Placeholder 5"/>
          <p:cNvSpPr>
            <a:spLocks noGrp="1"/>
          </p:cNvSpPr>
          <p:nvPr>
            <p:ph type="sldNum" sz="quarter" idx="12"/>
          </p:nvPr>
        </p:nvSpPr>
        <p:spPr/>
        <p:txBody>
          <a:bodyPr/>
          <a:lstStyle>
            <a:lvl1pPr>
              <a:defRPr/>
            </a:lvl1pPr>
          </a:lstStyle>
          <a:p>
            <a:fld id="{0A2A40C7-2A8C-4594-A542-EDCFCFFDA54A}" type="slidenum">
              <a:rPr lang="nl-NL" altLang="en-US"/>
              <a:pPr/>
              <a:t>‹nr.›</a:t>
            </a:fld>
            <a:endParaRPr lang="nl-NL" altLang="en-US"/>
          </a:p>
        </p:txBody>
      </p:sp>
    </p:spTree>
    <p:extLst>
      <p:ext uri="{BB962C8B-B14F-4D97-AF65-F5344CB8AC3E}">
        <p14:creationId xmlns:p14="http://schemas.microsoft.com/office/powerpoint/2010/main" val="2580506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nl-NL" altLang="en-US"/>
          </a:p>
        </p:txBody>
      </p:sp>
      <p:sp>
        <p:nvSpPr>
          <p:cNvPr id="5" name="Footer Placeholder 4"/>
          <p:cNvSpPr>
            <a:spLocks noGrp="1"/>
          </p:cNvSpPr>
          <p:nvPr>
            <p:ph type="ftr" sz="quarter" idx="11"/>
          </p:nvPr>
        </p:nvSpPr>
        <p:spPr/>
        <p:txBody>
          <a:bodyPr/>
          <a:lstStyle>
            <a:lvl1pPr>
              <a:defRPr/>
            </a:lvl1pPr>
          </a:lstStyle>
          <a:p>
            <a:endParaRPr lang="nl-NL" altLang="en-US"/>
          </a:p>
        </p:txBody>
      </p:sp>
      <p:sp>
        <p:nvSpPr>
          <p:cNvPr id="6" name="Slide Number Placeholder 5"/>
          <p:cNvSpPr>
            <a:spLocks noGrp="1"/>
          </p:cNvSpPr>
          <p:nvPr>
            <p:ph type="sldNum" sz="quarter" idx="12"/>
          </p:nvPr>
        </p:nvSpPr>
        <p:spPr/>
        <p:txBody>
          <a:bodyPr/>
          <a:lstStyle>
            <a:lvl1pPr>
              <a:defRPr/>
            </a:lvl1pPr>
          </a:lstStyle>
          <a:p>
            <a:fld id="{3A805735-AAC6-48E5-A4D0-1C6960A3AD38}" type="slidenum">
              <a:rPr lang="nl-NL" altLang="en-US"/>
              <a:pPr/>
              <a:t>‹nr.›</a:t>
            </a:fld>
            <a:endParaRPr lang="nl-NL" altLang="en-US"/>
          </a:p>
        </p:txBody>
      </p:sp>
    </p:spTree>
    <p:extLst>
      <p:ext uri="{BB962C8B-B14F-4D97-AF65-F5344CB8AC3E}">
        <p14:creationId xmlns:p14="http://schemas.microsoft.com/office/powerpoint/2010/main" val="3792306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nl-NL" altLang="en-US"/>
          </a:p>
        </p:txBody>
      </p:sp>
      <p:sp>
        <p:nvSpPr>
          <p:cNvPr id="5" name="Footer Placeholder 4"/>
          <p:cNvSpPr>
            <a:spLocks noGrp="1"/>
          </p:cNvSpPr>
          <p:nvPr>
            <p:ph type="ftr" sz="quarter" idx="11"/>
          </p:nvPr>
        </p:nvSpPr>
        <p:spPr/>
        <p:txBody>
          <a:bodyPr/>
          <a:lstStyle>
            <a:lvl1pPr>
              <a:defRPr/>
            </a:lvl1pPr>
          </a:lstStyle>
          <a:p>
            <a:endParaRPr lang="nl-NL" altLang="en-US"/>
          </a:p>
        </p:txBody>
      </p:sp>
      <p:sp>
        <p:nvSpPr>
          <p:cNvPr id="6" name="Slide Number Placeholder 5"/>
          <p:cNvSpPr>
            <a:spLocks noGrp="1"/>
          </p:cNvSpPr>
          <p:nvPr>
            <p:ph type="sldNum" sz="quarter" idx="12"/>
          </p:nvPr>
        </p:nvSpPr>
        <p:spPr/>
        <p:txBody>
          <a:bodyPr/>
          <a:lstStyle>
            <a:lvl1pPr>
              <a:defRPr/>
            </a:lvl1pPr>
          </a:lstStyle>
          <a:p>
            <a:fld id="{8B8F8FA7-FC4C-4DC0-895C-C242C648AD7F}" type="slidenum">
              <a:rPr lang="nl-NL" altLang="en-US"/>
              <a:pPr/>
              <a:t>‹nr.›</a:t>
            </a:fld>
            <a:endParaRPr lang="nl-NL" altLang="en-US"/>
          </a:p>
        </p:txBody>
      </p:sp>
    </p:spTree>
    <p:extLst>
      <p:ext uri="{BB962C8B-B14F-4D97-AF65-F5344CB8AC3E}">
        <p14:creationId xmlns:p14="http://schemas.microsoft.com/office/powerpoint/2010/main" val="6881632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nl-NL" altLang="en-US"/>
          </a:p>
        </p:txBody>
      </p:sp>
      <p:sp>
        <p:nvSpPr>
          <p:cNvPr id="5" name="Footer Placeholder 4"/>
          <p:cNvSpPr>
            <a:spLocks noGrp="1"/>
          </p:cNvSpPr>
          <p:nvPr>
            <p:ph type="ftr" sz="quarter" idx="11"/>
          </p:nvPr>
        </p:nvSpPr>
        <p:spPr/>
        <p:txBody>
          <a:bodyPr/>
          <a:lstStyle>
            <a:lvl1pPr>
              <a:defRPr/>
            </a:lvl1pPr>
          </a:lstStyle>
          <a:p>
            <a:endParaRPr lang="nl-NL" altLang="en-US"/>
          </a:p>
        </p:txBody>
      </p:sp>
      <p:sp>
        <p:nvSpPr>
          <p:cNvPr id="6" name="Slide Number Placeholder 5"/>
          <p:cNvSpPr>
            <a:spLocks noGrp="1"/>
          </p:cNvSpPr>
          <p:nvPr>
            <p:ph type="sldNum" sz="quarter" idx="12"/>
          </p:nvPr>
        </p:nvSpPr>
        <p:spPr/>
        <p:txBody>
          <a:bodyPr/>
          <a:lstStyle>
            <a:lvl1pPr>
              <a:defRPr/>
            </a:lvl1pPr>
          </a:lstStyle>
          <a:p>
            <a:fld id="{47080543-3405-485E-8767-3F3E6A653319}" type="slidenum">
              <a:rPr lang="nl-NL" altLang="en-US"/>
              <a:pPr/>
              <a:t>‹nr.›</a:t>
            </a:fld>
            <a:endParaRPr lang="nl-NL" altLang="en-US"/>
          </a:p>
        </p:txBody>
      </p:sp>
    </p:spTree>
    <p:extLst>
      <p:ext uri="{BB962C8B-B14F-4D97-AF65-F5344CB8AC3E}">
        <p14:creationId xmlns:p14="http://schemas.microsoft.com/office/powerpoint/2010/main" val="34520733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nl-NL" altLang="en-US"/>
          </a:p>
        </p:txBody>
      </p:sp>
      <p:sp>
        <p:nvSpPr>
          <p:cNvPr id="5" name="Footer Placeholder 4"/>
          <p:cNvSpPr>
            <a:spLocks noGrp="1"/>
          </p:cNvSpPr>
          <p:nvPr>
            <p:ph type="ftr" sz="quarter" idx="11"/>
          </p:nvPr>
        </p:nvSpPr>
        <p:spPr/>
        <p:txBody>
          <a:bodyPr/>
          <a:lstStyle>
            <a:lvl1pPr>
              <a:defRPr/>
            </a:lvl1pPr>
          </a:lstStyle>
          <a:p>
            <a:endParaRPr lang="nl-NL" altLang="en-US"/>
          </a:p>
        </p:txBody>
      </p:sp>
      <p:sp>
        <p:nvSpPr>
          <p:cNvPr id="6" name="Slide Number Placeholder 5"/>
          <p:cNvSpPr>
            <a:spLocks noGrp="1"/>
          </p:cNvSpPr>
          <p:nvPr>
            <p:ph type="sldNum" sz="quarter" idx="12"/>
          </p:nvPr>
        </p:nvSpPr>
        <p:spPr/>
        <p:txBody>
          <a:bodyPr/>
          <a:lstStyle>
            <a:lvl1pPr>
              <a:defRPr/>
            </a:lvl1pPr>
          </a:lstStyle>
          <a:p>
            <a:fld id="{BACD687B-BD68-45C8-85A0-FFDE1A0C80EB}" type="slidenum">
              <a:rPr lang="nl-NL" altLang="en-US"/>
              <a:pPr/>
              <a:t>‹nr.›</a:t>
            </a:fld>
            <a:endParaRPr lang="nl-NL" altLang="en-US"/>
          </a:p>
        </p:txBody>
      </p:sp>
    </p:spTree>
    <p:extLst>
      <p:ext uri="{BB962C8B-B14F-4D97-AF65-F5344CB8AC3E}">
        <p14:creationId xmlns:p14="http://schemas.microsoft.com/office/powerpoint/2010/main" val="18869924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lvl1pPr>
              <a:defRPr/>
            </a:lvl1pPr>
          </a:lstStyle>
          <a:p>
            <a:endParaRPr lang="nl-NL" altLang="en-US"/>
          </a:p>
        </p:txBody>
      </p:sp>
      <p:sp>
        <p:nvSpPr>
          <p:cNvPr id="6" name="Footer Placeholder 5"/>
          <p:cNvSpPr>
            <a:spLocks noGrp="1"/>
          </p:cNvSpPr>
          <p:nvPr>
            <p:ph type="ftr" sz="quarter" idx="11"/>
          </p:nvPr>
        </p:nvSpPr>
        <p:spPr/>
        <p:txBody>
          <a:bodyPr/>
          <a:lstStyle>
            <a:lvl1pPr>
              <a:defRPr/>
            </a:lvl1pPr>
          </a:lstStyle>
          <a:p>
            <a:endParaRPr lang="nl-NL" altLang="en-US"/>
          </a:p>
        </p:txBody>
      </p:sp>
      <p:sp>
        <p:nvSpPr>
          <p:cNvPr id="7" name="Slide Number Placeholder 6"/>
          <p:cNvSpPr>
            <a:spLocks noGrp="1"/>
          </p:cNvSpPr>
          <p:nvPr>
            <p:ph type="sldNum" sz="quarter" idx="12"/>
          </p:nvPr>
        </p:nvSpPr>
        <p:spPr/>
        <p:txBody>
          <a:bodyPr/>
          <a:lstStyle>
            <a:lvl1pPr>
              <a:defRPr/>
            </a:lvl1pPr>
          </a:lstStyle>
          <a:p>
            <a:fld id="{DD93470A-4F6F-4E9B-AD7F-B76402095AC8}" type="slidenum">
              <a:rPr lang="nl-NL" altLang="en-US"/>
              <a:pPr/>
              <a:t>‹nr.›</a:t>
            </a:fld>
            <a:endParaRPr lang="nl-NL" altLang="en-US"/>
          </a:p>
        </p:txBody>
      </p:sp>
    </p:spTree>
    <p:extLst>
      <p:ext uri="{BB962C8B-B14F-4D97-AF65-F5344CB8AC3E}">
        <p14:creationId xmlns:p14="http://schemas.microsoft.com/office/powerpoint/2010/main" val="41024281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lvl1pPr>
              <a:defRPr/>
            </a:lvl1pPr>
          </a:lstStyle>
          <a:p>
            <a:endParaRPr lang="nl-NL" altLang="en-US"/>
          </a:p>
        </p:txBody>
      </p:sp>
      <p:sp>
        <p:nvSpPr>
          <p:cNvPr id="8" name="Footer Placeholder 7"/>
          <p:cNvSpPr>
            <a:spLocks noGrp="1"/>
          </p:cNvSpPr>
          <p:nvPr>
            <p:ph type="ftr" sz="quarter" idx="11"/>
          </p:nvPr>
        </p:nvSpPr>
        <p:spPr/>
        <p:txBody>
          <a:bodyPr/>
          <a:lstStyle>
            <a:lvl1pPr>
              <a:defRPr/>
            </a:lvl1pPr>
          </a:lstStyle>
          <a:p>
            <a:endParaRPr lang="nl-NL" altLang="en-US"/>
          </a:p>
        </p:txBody>
      </p:sp>
      <p:sp>
        <p:nvSpPr>
          <p:cNvPr id="9" name="Slide Number Placeholder 8"/>
          <p:cNvSpPr>
            <a:spLocks noGrp="1"/>
          </p:cNvSpPr>
          <p:nvPr>
            <p:ph type="sldNum" sz="quarter" idx="12"/>
          </p:nvPr>
        </p:nvSpPr>
        <p:spPr/>
        <p:txBody>
          <a:bodyPr/>
          <a:lstStyle>
            <a:lvl1pPr>
              <a:defRPr/>
            </a:lvl1pPr>
          </a:lstStyle>
          <a:p>
            <a:fld id="{A615C8D8-B5E6-4171-A330-C87780385B56}" type="slidenum">
              <a:rPr lang="nl-NL" altLang="en-US"/>
              <a:pPr/>
              <a:t>‹nr.›</a:t>
            </a:fld>
            <a:endParaRPr lang="nl-NL" altLang="en-US"/>
          </a:p>
        </p:txBody>
      </p:sp>
    </p:spTree>
    <p:extLst>
      <p:ext uri="{BB962C8B-B14F-4D97-AF65-F5344CB8AC3E}">
        <p14:creationId xmlns:p14="http://schemas.microsoft.com/office/powerpoint/2010/main" val="1920476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lvl1pPr>
              <a:defRPr/>
            </a:lvl1pPr>
          </a:lstStyle>
          <a:p>
            <a:endParaRPr lang="nl-NL" altLang="en-US"/>
          </a:p>
        </p:txBody>
      </p:sp>
      <p:sp>
        <p:nvSpPr>
          <p:cNvPr id="4" name="Footer Placeholder 3"/>
          <p:cNvSpPr>
            <a:spLocks noGrp="1"/>
          </p:cNvSpPr>
          <p:nvPr>
            <p:ph type="ftr" sz="quarter" idx="11"/>
          </p:nvPr>
        </p:nvSpPr>
        <p:spPr/>
        <p:txBody>
          <a:bodyPr/>
          <a:lstStyle>
            <a:lvl1pPr>
              <a:defRPr/>
            </a:lvl1pPr>
          </a:lstStyle>
          <a:p>
            <a:endParaRPr lang="nl-NL" altLang="en-US"/>
          </a:p>
        </p:txBody>
      </p:sp>
      <p:sp>
        <p:nvSpPr>
          <p:cNvPr id="5" name="Slide Number Placeholder 4"/>
          <p:cNvSpPr>
            <a:spLocks noGrp="1"/>
          </p:cNvSpPr>
          <p:nvPr>
            <p:ph type="sldNum" sz="quarter" idx="12"/>
          </p:nvPr>
        </p:nvSpPr>
        <p:spPr/>
        <p:txBody>
          <a:bodyPr/>
          <a:lstStyle>
            <a:lvl1pPr>
              <a:defRPr/>
            </a:lvl1pPr>
          </a:lstStyle>
          <a:p>
            <a:fld id="{11722355-993D-41B1-85DE-CC24B695A0DB}" type="slidenum">
              <a:rPr lang="nl-NL" altLang="en-US"/>
              <a:pPr/>
              <a:t>‹nr.›</a:t>
            </a:fld>
            <a:endParaRPr lang="nl-NL" altLang="en-US"/>
          </a:p>
        </p:txBody>
      </p:sp>
    </p:spTree>
    <p:extLst>
      <p:ext uri="{BB962C8B-B14F-4D97-AF65-F5344CB8AC3E}">
        <p14:creationId xmlns:p14="http://schemas.microsoft.com/office/powerpoint/2010/main" val="29141658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nl-NL" altLang="en-US"/>
          </a:p>
        </p:txBody>
      </p:sp>
      <p:sp>
        <p:nvSpPr>
          <p:cNvPr id="3" name="Footer Placeholder 2"/>
          <p:cNvSpPr>
            <a:spLocks noGrp="1"/>
          </p:cNvSpPr>
          <p:nvPr>
            <p:ph type="ftr" sz="quarter" idx="11"/>
          </p:nvPr>
        </p:nvSpPr>
        <p:spPr/>
        <p:txBody>
          <a:bodyPr/>
          <a:lstStyle>
            <a:lvl1pPr>
              <a:defRPr/>
            </a:lvl1pPr>
          </a:lstStyle>
          <a:p>
            <a:endParaRPr lang="nl-NL" altLang="en-US"/>
          </a:p>
        </p:txBody>
      </p:sp>
      <p:sp>
        <p:nvSpPr>
          <p:cNvPr id="4" name="Slide Number Placeholder 3"/>
          <p:cNvSpPr>
            <a:spLocks noGrp="1"/>
          </p:cNvSpPr>
          <p:nvPr>
            <p:ph type="sldNum" sz="quarter" idx="12"/>
          </p:nvPr>
        </p:nvSpPr>
        <p:spPr/>
        <p:txBody>
          <a:bodyPr/>
          <a:lstStyle>
            <a:lvl1pPr>
              <a:defRPr/>
            </a:lvl1pPr>
          </a:lstStyle>
          <a:p>
            <a:fld id="{6BB4D2A3-6CC3-4F27-80A9-CFE52917910E}" type="slidenum">
              <a:rPr lang="nl-NL" altLang="en-US"/>
              <a:pPr/>
              <a:t>‹nr.›</a:t>
            </a:fld>
            <a:endParaRPr lang="nl-NL" altLang="en-US"/>
          </a:p>
        </p:txBody>
      </p:sp>
    </p:spTree>
    <p:extLst>
      <p:ext uri="{BB962C8B-B14F-4D97-AF65-F5344CB8AC3E}">
        <p14:creationId xmlns:p14="http://schemas.microsoft.com/office/powerpoint/2010/main" val="807190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dirty="0" smtClean="0"/>
              <a:t>Click to edit Master title style</a:t>
            </a:r>
            <a:endParaRPr lang="en-GB" dirty="0"/>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5" name="Date Placeholder 4"/>
          <p:cNvSpPr>
            <a:spLocks noGrp="1"/>
          </p:cNvSpPr>
          <p:nvPr>
            <p:ph type="dt" sz="half" idx="10"/>
          </p:nvPr>
        </p:nvSpPr>
        <p:spPr/>
        <p:txBody>
          <a:bodyPr/>
          <a:lstStyle>
            <a:lvl1pPr>
              <a:defRPr/>
            </a:lvl1pPr>
          </a:lstStyle>
          <a:p>
            <a:endParaRPr lang="nl-NL" altLang="en-US"/>
          </a:p>
        </p:txBody>
      </p:sp>
      <p:sp>
        <p:nvSpPr>
          <p:cNvPr id="6" name="Footer Placeholder 5"/>
          <p:cNvSpPr>
            <a:spLocks noGrp="1"/>
          </p:cNvSpPr>
          <p:nvPr>
            <p:ph type="ftr" sz="quarter" idx="11"/>
          </p:nvPr>
        </p:nvSpPr>
        <p:spPr/>
        <p:txBody>
          <a:bodyPr/>
          <a:lstStyle>
            <a:lvl1pPr>
              <a:defRPr/>
            </a:lvl1pPr>
          </a:lstStyle>
          <a:p>
            <a:endParaRPr lang="nl-NL" altLang="en-US" dirty="0"/>
          </a:p>
        </p:txBody>
      </p:sp>
      <p:sp>
        <p:nvSpPr>
          <p:cNvPr id="7" name="Slide Number Placeholder 6"/>
          <p:cNvSpPr>
            <a:spLocks noGrp="1"/>
          </p:cNvSpPr>
          <p:nvPr>
            <p:ph type="sldNum" sz="quarter" idx="12"/>
          </p:nvPr>
        </p:nvSpPr>
        <p:spPr/>
        <p:txBody>
          <a:bodyPr/>
          <a:lstStyle>
            <a:lvl1pPr>
              <a:defRPr/>
            </a:lvl1pPr>
          </a:lstStyle>
          <a:p>
            <a:fld id="{12DC4571-2A64-46DE-B881-0A776AE3E74C}" type="slidenum">
              <a:rPr lang="nl-NL" altLang="en-US"/>
              <a:pPr/>
              <a:t>‹nr.›</a:t>
            </a:fld>
            <a:endParaRPr lang="nl-NL" altLang="en-US" dirty="0"/>
          </a:p>
        </p:txBody>
      </p:sp>
    </p:spTree>
    <p:extLst>
      <p:ext uri="{BB962C8B-B14F-4D97-AF65-F5344CB8AC3E}">
        <p14:creationId xmlns:p14="http://schemas.microsoft.com/office/powerpoint/2010/main" val="10362715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nl-NL" altLang="en-US"/>
          </a:p>
        </p:txBody>
      </p:sp>
      <p:sp>
        <p:nvSpPr>
          <p:cNvPr id="6" name="Footer Placeholder 5"/>
          <p:cNvSpPr>
            <a:spLocks noGrp="1"/>
          </p:cNvSpPr>
          <p:nvPr>
            <p:ph type="ftr" sz="quarter" idx="11"/>
          </p:nvPr>
        </p:nvSpPr>
        <p:spPr/>
        <p:txBody>
          <a:bodyPr/>
          <a:lstStyle>
            <a:lvl1pPr>
              <a:defRPr/>
            </a:lvl1pPr>
          </a:lstStyle>
          <a:p>
            <a:endParaRPr lang="nl-NL" altLang="en-US"/>
          </a:p>
        </p:txBody>
      </p:sp>
      <p:sp>
        <p:nvSpPr>
          <p:cNvPr id="7" name="Slide Number Placeholder 6"/>
          <p:cNvSpPr>
            <a:spLocks noGrp="1"/>
          </p:cNvSpPr>
          <p:nvPr>
            <p:ph type="sldNum" sz="quarter" idx="12"/>
          </p:nvPr>
        </p:nvSpPr>
        <p:spPr/>
        <p:txBody>
          <a:bodyPr/>
          <a:lstStyle>
            <a:lvl1pPr>
              <a:defRPr/>
            </a:lvl1pPr>
          </a:lstStyle>
          <a:p>
            <a:fld id="{F5DB04B1-5D48-4E37-AB52-03F2F2DBE5D1}" type="slidenum">
              <a:rPr lang="nl-NL" altLang="en-US"/>
              <a:pPr/>
              <a:t>‹nr.›</a:t>
            </a:fld>
            <a:endParaRPr lang="nl-NL" altLang="en-US"/>
          </a:p>
        </p:txBody>
      </p:sp>
    </p:spTree>
    <p:extLst>
      <p:ext uri="{BB962C8B-B14F-4D97-AF65-F5344CB8AC3E}">
        <p14:creationId xmlns:p14="http://schemas.microsoft.com/office/powerpoint/2010/main" val="26534219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nl-NL" altLang="en-US" smtClean="0"/>
              <a:t>Klik om het opmaakprofiel te bewerken</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nl-NL" altLang="en-US" smtClean="0"/>
              <a:t>Klik om de opmaakprofielen van de modeltekst te bewerken</a:t>
            </a:r>
          </a:p>
          <a:p>
            <a:pPr lvl="1"/>
            <a:r>
              <a:rPr lang="nl-NL" altLang="en-US" smtClean="0"/>
              <a:t>Tweede niveau</a:t>
            </a:r>
          </a:p>
          <a:p>
            <a:pPr lvl="2"/>
            <a:r>
              <a:rPr lang="nl-NL" altLang="en-US" smtClean="0"/>
              <a:t>Derde niveau</a:t>
            </a:r>
          </a:p>
          <a:p>
            <a:pPr lvl="3"/>
            <a:r>
              <a:rPr lang="nl-NL" altLang="en-US" smtClean="0"/>
              <a:t>Vierde niveau</a:t>
            </a:r>
          </a:p>
          <a:p>
            <a:pPr lvl="4"/>
            <a:r>
              <a:rPr lang="nl-NL" altLang="en-US" smtClean="0"/>
              <a:t>Vijfde niveau</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spcBef>
                <a:spcPct val="0"/>
              </a:spcBef>
              <a:defRPr sz="1400">
                <a:latin typeface="Calibri" panose="020F0502020204030204" pitchFamily="34" charset="0"/>
              </a:defRPr>
            </a:lvl1pPr>
          </a:lstStyle>
          <a:p>
            <a:endParaRPr lang="nl-NL" alt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defRPr sz="1400">
                <a:latin typeface="Calibri" panose="020F0502020204030204" pitchFamily="34" charset="0"/>
              </a:defRPr>
            </a:lvl1pPr>
          </a:lstStyle>
          <a:p>
            <a:endParaRPr lang="nl-NL" alt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defRPr sz="1400">
                <a:latin typeface="Calibri" panose="020F0502020204030204" pitchFamily="34" charset="0"/>
              </a:defRPr>
            </a:lvl1pPr>
          </a:lstStyle>
          <a:p>
            <a:fld id="{967CF9C0-21DC-4AC7-9990-21212616531E}" type="slidenum">
              <a:rPr lang="nl-NL" altLang="en-US" smtClean="0"/>
              <a:pPr/>
              <a:t>‹nr.›</a:t>
            </a:fld>
            <a:endParaRPr lang="nl-NL"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a:solidFill>
            <a:schemeClr val="tx2"/>
          </a:solidFill>
          <a:latin typeface="Calibri" panose="020F0502020204030204" pitchFamily="34" charset="0"/>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Calibri" panose="020F0502020204030204" pitchFamily="34" charset="0"/>
          <a:ea typeface="+mn-ea"/>
          <a:cs typeface="+mn-cs"/>
        </a:defRPr>
      </a:lvl1pPr>
      <a:lvl2pPr marL="742950" indent="-285750" algn="l" rtl="0" fontAlgn="base">
        <a:spcBef>
          <a:spcPct val="20000"/>
        </a:spcBef>
        <a:spcAft>
          <a:spcPct val="0"/>
        </a:spcAft>
        <a:buChar char="–"/>
        <a:defRPr sz="2800">
          <a:solidFill>
            <a:schemeClr val="tx1"/>
          </a:solidFill>
          <a:latin typeface="Calibri" panose="020F0502020204030204" pitchFamily="34" charset="0"/>
        </a:defRPr>
      </a:lvl2pPr>
      <a:lvl3pPr marL="1143000" indent="-228600" algn="l" rtl="0" fontAlgn="base">
        <a:spcBef>
          <a:spcPct val="20000"/>
        </a:spcBef>
        <a:spcAft>
          <a:spcPct val="0"/>
        </a:spcAft>
        <a:buChar char="•"/>
        <a:defRPr sz="2400">
          <a:solidFill>
            <a:schemeClr val="tx1"/>
          </a:solidFill>
          <a:latin typeface="Calibri" panose="020F0502020204030204" pitchFamily="34" charset="0"/>
        </a:defRPr>
      </a:lvl3pPr>
      <a:lvl4pPr marL="1600200" indent="-228600" algn="l" rtl="0" fontAlgn="base">
        <a:spcBef>
          <a:spcPct val="20000"/>
        </a:spcBef>
        <a:spcAft>
          <a:spcPct val="0"/>
        </a:spcAft>
        <a:buChar char="–"/>
        <a:defRPr sz="2000">
          <a:solidFill>
            <a:schemeClr val="tx1"/>
          </a:solidFill>
          <a:latin typeface="Calibri" panose="020F0502020204030204" pitchFamily="34" charset="0"/>
        </a:defRPr>
      </a:lvl4pPr>
      <a:lvl5pPr marL="2057400" indent="-228600" algn="l" rtl="0" fontAlgn="base">
        <a:spcBef>
          <a:spcPct val="20000"/>
        </a:spcBef>
        <a:spcAft>
          <a:spcPct val="0"/>
        </a:spcAft>
        <a:buChar char="»"/>
        <a:defRPr sz="2000">
          <a:solidFill>
            <a:schemeClr val="tx1"/>
          </a:solidFill>
          <a:latin typeface="Calibri" panose="020F050202020403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youtube.com/watch?v=tQVL62WHeHU"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755650" y="1916113"/>
            <a:ext cx="7627938" cy="1470025"/>
          </a:xfrm>
        </p:spPr>
        <p:txBody>
          <a:bodyPr/>
          <a:lstStyle/>
          <a:p>
            <a:r>
              <a:rPr lang="nl-NL" altLang="en-US" sz="5000" b="1" dirty="0" smtClean="0"/>
              <a:t>IOF : CP Richtlijn</a:t>
            </a:r>
            <a:endParaRPr lang="nl-NL" altLang="en-US" sz="5000" b="1" dirty="0">
              <a:latin typeface="Calibri" panose="020F0502020204030204" pitchFamily="34" charset="0"/>
            </a:endParaRPr>
          </a:p>
        </p:txBody>
      </p:sp>
      <p:sp>
        <p:nvSpPr>
          <p:cNvPr id="2051" name="Rectangle 3"/>
          <p:cNvSpPr>
            <a:spLocks noGrp="1" noChangeArrowheads="1"/>
          </p:cNvSpPr>
          <p:nvPr>
            <p:ph type="subTitle" idx="1"/>
          </p:nvPr>
        </p:nvSpPr>
        <p:spPr>
          <a:xfrm>
            <a:off x="1331913" y="3500438"/>
            <a:ext cx="6400800" cy="695325"/>
          </a:xfrm>
        </p:spPr>
        <p:txBody>
          <a:bodyPr/>
          <a:lstStyle/>
          <a:p>
            <a:r>
              <a:rPr lang="nl-NL" altLang="en-US" sz="3000" dirty="0" smtClean="0"/>
              <a:t>Waar en hoe</a:t>
            </a:r>
            <a:endParaRPr lang="nl-NL" altLang="en-US" sz="3000" dirty="0">
              <a:latin typeface="Calibri" panose="020F0502020204030204" pitchFamily="34" charset="0"/>
            </a:endParaRPr>
          </a:p>
        </p:txBody>
      </p:sp>
      <p:sp>
        <p:nvSpPr>
          <p:cNvPr id="2052" name="Text Box 4"/>
          <p:cNvSpPr txBox="1">
            <a:spLocks noChangeArrowheads="1"/>
          </p:cNvSpPr>
          <p:nvPr/>
        </p:nvSpPr>
        <p:spPr bwMode="auto">
          <a:xfrm>
            <a:off x="2339975" y="4797425"/>
            <a:ext cx="467995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50000"/>
              </a:spcBef>
            </a:pPr>
            <a:r>
              <a:rPr lang="nl-NL" altLang="en-US" sz="2400" dirty="0" smtClean="0">
                <a:latin typeface="Calibri" panose="020F0502020204030204" pitchFamily="34" charset="0"/>
              </a:rPr>
              <a:t>28-5-2018 Carla Timmers</a:t>
            </a:r>
            <a:endParaRPr lang="nl-NL" altLang="en-US" sz="2400" dirty="0">
              <a:latin typeface="Calibri" panose="020F0502020204030204"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a:spLocks noGrp="1"/>
          </p:cNvSpPr>
          <p:nvPr>
            <p:ph type="title"/>
          </p:nvPr>
        </p:nvSpPr>
        <p:spPr>
          <a:xfrm>
            <a:off x="457200" y="332656"/>
            <a:ext cx="8229600" cy="1143000"/>
          </a:xfrm>
        </p:spPr>
        <p:txBody>
          <a:bodyPr/>
          <a:lstStyle/>
          <a:p>
            <a:r>
              <a:rPr lang="nl-NL" b="1" dirty="0" smtClean="0"/>
              <a:t>Revisie Richtlijn CP</a:t>
            </a:r>
            <a:endParaRPr lang="nl-NL" b="1" dirty="0"/>
          </a:p>
        </p:txBody>
      </p:sp>
      <p:grpSp>
        <p:nvGrpSpPr>
          <p:cNvPr id="7" name="Groep 6"/>
          <p:cNvGrpSpPr/>
          <p:nvPr/>
        </p:nvGrpSpPr>
        <p:grpSpPr>
          <a:xfrm>
            <a:off x="2123728" y="2276872"/>
            <a:ext cx="5184378" cy="4464322"/>
            <a:chOff x="1979712" y="1628800"/>
            <a:chExt cx="5184378" cy="4464322"/>
          </a:xfrm>
        </p:grpSpPr>
        <p:sp>
          <p:nvSpPr>
            <p:cNvPr id="8" name="Rectangle 3"/>
            <p:cNvSpPr txBox="1">
              <a:spLocks noChangeArrowheads="1"/>
            </p:cNvSpPr>
            <p:nvPr/>
          </p:nvSpPr>
          <p:spPr bwMode="auto">
            <a:xfrm>
              <a:off x="1979712" y="2492896"/>
              <a:ext cx="5184378" cy="36002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3200">
                  <a:solidFill>
                    <a:schemeClr val="tx1"/>
                  </a:solidFill>
                  <a:latin typeface="Calibri" panose="020F0502020204030204" pitchFamily="34" charset="0"/>
                  <a:ea typeface="+mn-ea"/>
                  <a:cs typeface="+mn-cs"/>
                </a:defRPr>
              </a:lvl1pPr>
              <a:lvl2pPr marL="742950" indent="-285750" algn="l" rtl="0" fontAlgn="base">
                <a:spcBef>
                  <a:spcPct val="20000"/>
                </a:spcBef>
                <a:spcAft>
                  <a:spcPct val="0"/>
                </a:spcAft>
                <a:buChar char="–"/>
                <a:defRPr sz="2800">
                  <a:solidFill>
                    <a:schemeClr val="tx1"/>
                  </a:solidFill>
                  <a:latin typeface="Calibri" panose="020F0502020204030204" pitchFamily="34" charset="0"/>
                </a:defRPr>
              </a:lvl2pPr>
              <a:lvl3pPr marL="1143000" indent="-228600" algn="l" rtl="0" fontAlgn="base">
                <a:spcBef>
                  <a:spcPct val="20000"/>
                </a:spcBef>
                <a:spcAft>
                  <a:spcPct val="0"/>
                </a:spcAft>
                <a:buChar char="•"/>
                <a:defRPr sz="2400">
                  <a:solidFill>
                    <a:schemeClr val="tx1"/>
                  </a:solidFill>
                  <a:latin typeface="Calibri" panose="020F0502020204030204" pitchFamily="34" charset="0"/>
                </a:defRPr>
              </a:lvl3pPr>
              <a:lvl4pPr marL="1600200" indent="-228600" algn="l" rtl="0" fontAlgn="base">
                <a:spcBef>
                  <a:spcPct val="20000"/>
                </a:spcBef>
                <a:spcAft>
                  <a:spcPct val="0"/>
                </a:spcAft>
                <a:buChar char="–"/>
                <a:defRPr sz="2000">
                  <a:solidFill>
                    <a:schemeClr val="tx1"/>
                  </a:solidFill>
                  <a:latin typeface="Calibri" panose="020F0502020204030204" pitchFamily="34" charset="0"/>
                </a:defRPr>
              </a:lvl4pPr>
              <a:lvl5pPr marL="2057400" indent="-228600" algn="l" rtl="0" fontAlgn="base">
                <a:spcBef>
                  <a:spcPct val="20000"/>
                </a:spcBef>
                <a:spcAft>
                  <a:spcPct val="0"/>
                </a:spcAft>
                <a:buChar char="»"/>
                <a:defRPr sz="2000">
                  <a:solidFill>
                    <a:schemeClr val="tx1"/>
                  </a:solidFill>
                  <a:latin typeface="Calibri" panose="020F050202020403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nl-NL" sz="2000" kern="0" dirty="0" smtClean="0"/>
                <a:t>Er zijn                 aanbevelingen herzien</a:t>
              </a:r>
            </a:p>
            <a:p>
              <a:endParaRPr lang="nl-NL" sz="2000" kern="0" dirty="0"/>
            </a:p>
            <a:p>
              <a:endParaRPr lang="nl-NL" sz="2000" kern="0" dirty="0" smtClean="0"/>
            </a:p>
            <a:p>
              <a:endParaRPr lang="nl-NL" sz="2000" kern="0" dirty="0"/>
            </a:p>
            <a:p>
              <a:r>
                <a:rPr lang="nl-NL" sz="2000" kern="0" dirty="0" smtClean="0"/>
                <a:t>Er zijn                           nieuwe aanbevelingen</a:t>
              </a:r>
            </a:p>
            <a:p>
              <a:endParaRPr lang="nl-NL" sz="2000" kern="0" dirty="0" smtClean="0"/>
            </a:p>
            <a:p>
              <a:endParaRPr lang="nl-NL" sz="2800" kern="0" dirty="0"/>
            </a:p>
          </p:txBody>
        </p:sp>
        <p:pic>
          <p:nvPicPr>
            <p:cNvPr id="9" name="Afbeelding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99792" y="1628800"/>
              <a:ext cx="1045354" cy="1368152"/>
            </a:xfrm>
            <a:prstGeom prst="rect">
              <a:avLst/>
            </a:prstGeom>
          </p:spPr>
        </p:pic>
        <p:pic>
          <p:nvPicPr>
            <p:cNvPr id="10" name="Afbeelding 9"/>
            <p:cNvPicPr>
              <a:picLocks noChangeAspect="1"/>
            </p:cNvPicPr>
            <p:nvPr/>
          </p:nvPicPr>
          <p:blipFill rotWithShape="1">
            <a:blip r:embed="rId3">
              <a:extLst>
                <a:ext uri="{28A0092B-C50C-407E-A947-70E740481C1C}">
                  <a14:useLocalDpi xmlns:a14="http://schemas.microsoft.com/office/drawing/2010/main" val="0"/>
                </a:ext>
              </a:extLst>
            </a:blip>
            <a:srcRect l="-1642" t="47858" r="55041" b="-4381"/>
            <a:stretch/>
          </p:blipFill>
          <p:spPr>
            <a:xfrm>
              <a:off x="3028685" y="3197574"/>
              <a:ext cx="1331640" cy="1615154"/>
            </a:xfrm>
            <a:prstGeom prst="rect">
              <a:avLst/>
            </a:prstGeom>
          </p:spPr>
        </p:pic>
      </p:grpSp>
    </p:spTree>
    <p:extLst>
      <p:ext uri="{BB962C8B-B14F-4D97-AF65-F5344CB8AC3E}">
        <p14:creationId xmlns:p14="http://schemas.microsoft.com/office/powerpoint/2010/main" val="334220103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115616" y="908050"/>
            <a:ext cx="6984775" cy="865188"/>
          </a:xfrm>
        </p:spPr>
        <p:txBody>
          <a:bodyPr/>
          <a:lstStyle/>
          <a:p>
            <a:r>
              <a:rPr lang="nl-NL" sz="2800" b="1" dirty="0" smtClean="0"/>
              <a:t>Diagnostiek</a:t>
            </a:r>
            <a:r>
              <a:rPr lang="nl-NL" sz="2800" b="1" dirty="0"/>
              <a:t>, classificatie ernst van CP </a:t>
            </a:r>
            <a:r>
              <a:rPr lang="nl-NL" sz="2800" b="1" dirty="0" smtClean="0"/>
              <a:t/>
            </a:r>
            <a:br>
              <a:rPr lang="nl-NL" sz="2800" b="1" dirty="0" smtClean="0"/>
            </a:br>
            <a:r>
              <a:rPr lang="nl-NL" sz="2800" b="1" dirty="0" smtClean="0"/>
              <a:t>(</a:t>
            </a:r>
            <a:r>
              <a:rPr lang="nl-NL" sz="2800" b="1" dirty="0"/>
              <a:t>revisie 3.5)</a:t>
            </a:r>
            <a:endParaRPr lang="nl-NL" sz="2800" dirty="0"/>
          </a:p>
        </p:txBody>
      </p:sp>
      <p:sp>
        <p:nvSpPr>
          <p:cNvPr id="3075" name="Rectangle 3"/>
          <p:cNvSpPr>
            <a:spLocks noGrp="1" noChangeArrowheads="1"/>
          </p:cNvSpPr>
          <p:nvPr>
            <p:ph type="body" idx="1"/>
          </p:nvPr>
        </p:nvSpPr>
        <p:spPr>
          <a:xfrm>
            <a:off x="539750" y="2205038"/>
            <a:ext cx="8280400" cy="3600226"/>
          </a:xfrm>
        </p:spPr>
        <p:txBody>
          <a:bodyPr/>
          <a:lstStyle/>
          <a:p>
            <a:r>
              <a:rPr lang="nl-NL" sz="2000" dirty="0" smtClean="0"/>
              <a:t>Classificeer </a:t>
            </a:r>
            <a:r>
              <a:rPr lang="nl-NL" sz="2000" dirty="0"/>
              <a:t>de ernst van spastische CP op functie- en activiteitenniveau van de arm en hand bij alle kinderen met spastische </a:t>
            </a:r>
            <a:r>
              <a:rPr lang="nl-NL" sz="2000" dirty="0" smtClean="0"/>
              <a:t>CP</a:t>
            </a:r>
          </a:p>
          <a:p>
            <a:endParaRPr lang="nl-NL" sz="2000" dirty="0" smtClean="0"/>
          </a:p>
          <a:p>
            <a:r>
              <a:rPr lang="nl-NL" sz="2000" dirty="0" smtClean="0"/>
              <a:t>In </a:t>
            </a:r>
            <a:r>
              <a:rPr lang="nl-NL" sz="2000" dirty="0"/>
              <a:t>de vorige richtlijn waren alleen adviezen opgenomen voor het beoordelen van het functioneren van één hand. Nu is de MACS beschikbaar waarbij geen onderscheid gemaakt wordt tussen kinderen met unilaterale of bilaterale CP. </a:t>
            </a:r>
          </a:p>
          <a:p>
            <a:endParaRPr lang="nl-NL" sz="2800" dirty="0"/>
          </a:p>
        </p:txBody>
      </p:sp>
    </p:spTree>
    <p:extLst>
      <p:ext uri="{BB962C8B-B14F-4D97-AF65-F5344CB8AC3E}">
        <p14:creationId xmlns:p14="http://schemas.microsoft.com/office/powerpoint/2010/main" val="1795729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7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748408" y="836712"/>
            <a:ext cx="8064896" cy="1080120"/>
          </a:xfrm>
        </p:spPr>
        <p:txBody>
          <a:bodyPr/>
          <a:lstStyle/>
          <a:p>
            <a:r>
              <a:rPr lang="nl-NL" sz="2800" b="1" dirty="0" smtClean="0"/>
              <a:t>Diagnostiek</a:t>
            </a:r>
            <a:r>
              <a:rPr lang="nl-NL" sz="2800" b="1" dirty="0"/>
              <a:t>, </a:t>
            </a:r>
            <a:r>
              <a:rPr lang="nl-NL" sz="2800" b="1" dirty="0" smtClean="0"/>
              <a:t>participatiemeetinstrumenten</a:t>
            </a:r>
            <a:br>
              <a:rPr lang="nl-NL" sz="2800" b="1" dirty="0" smtClean="0"/>
            </a:br>
            <a:r>
              <a:rPr lang="nl-NL" sz="2800" b="1" dirty="0" smtClean="0"/>
              <a:t>(nieuwe aanbeveling)</a:t>
            </a:r>
            <a:endParaRPr lang="nl-NL" sz="2800" dirty="0"/>
          </a:p>
        </p:txBody>
      </p:sp>
      <p:sp>
        <p:nvSpPr>
          <p:cNvPr id="6" name="Rectangle 3"/>
          <p:cNvSpPr txBox="1">
            <a:spLocks noChangeArrowheads="1"/>
          </p:cNvSpPr>
          <p:nvPr/>
        </p:nvSpPr>
        <p:spPr bwMode="auto">
          <a:xfrm>
            <a:off x="539750" y="2205038"/>
            <a:ext cx="8280400" cy="4032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3200">
                <a:solidFill>
                  <a:schemeClr val="tx1"/>
                </a:solidFill>
                <a:latin typeface="Calibri" panose="020F0502020204030204" pitchFamily="34" charset="0"/>
                <a:ea typeface="+mn-ea"/>
                <a:cs typeface="+mn-cs"/>
              </a:defRPr>
            </a:lvl1pPr>
            <a:lvl2pPr marL="742950" indent="-285750" algn="l" rtl="0" fontAlgn="base">
              <a:spcBef>
                <a:spcPct val="20000"/>
              </a:spcBef>
              <a:spcAft>
                <a:spcPct val="0"/>
              </a:spcAft>
              <a:buChar char="–"/>
              <a:defRPr sz="2800">
                <a:solidFill>
                  <a:schemeClr val="tx1"/>
                </a:solidFill>
                <a:latin typeface="Calibri" panose="020F0502020204030204" pitchFamily="34" charset="0"/>
              </a:defRPr>
            </a:lvl2pPr>
            <a:lvl3pPr marL="1143000" indent="-228600" algn="l" rtl="0" fontAlgn="base">
              <a:spcBef>
                <a:spcPct val="20000"/>
              </a:spcBef>
              <a:spcAft>
                <a:spcPct val="0"/>
              </a:spcAft>
              <a:buChar char="•"/>
              <a:defRPr sz="2400">
                <a:solidFill>
                  <a:schemeClr val="tx1"/>
                </a:solidFill>
                <a:latin typeface="Calibri" panose="020F0502020204030204" pitchFamily="34" charset="0"/>
              </a:defRPr>
            </a:lvl3pPr>
            <a:lvl4pPr marL="1600200" indent="-228600" algn="l" rtl="0" fontAlgn="base">
              <a:spcBef>
                <a:spcPct val="20000"/>
              </a:spcBef>
              <a:spcAft>
                <a:spcPct val="0"/>
              </a:spcAft>
              <a:buChar char="–"/>
              <a:defRPr sz="2000">
                <a:solidFill>
                  <a:schemeClr val="tx1"/>
                </a:solidFill>
                <a:latin typeface="Calibri" panose="020F0502020204030204" pitchFamily="34" charset="0"/>
              </a:defRPr>
            </a:lvl4pPr>
            <a:lvl5pPr marL="2057400" indent="-228600" algn="l" rtl="0" fontAlgn="base">
              <a:spcBef>
                <a:spcPct val="20000"/>
              </a:spcBef>
              <a:spcAft>
                <a:spcPct val="0"/>
              </a:spcAft>
              <a:buChar char="»"/>
              <a:defRPr sz="2000">
                <a:solidFill>
                  <a:schemeClr val="tx1"/>
                </a:solidFill>
                <a:latin typeface="Calibri" panose="020F050202020403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nl-NL" sz="2000" dirty="0"/>
              <a:t>Gebruik de </a:t>
            </a:r>
            <a:r>
              <a:rPr lang="nl-NL" sz="2000" dirty="0" err="1"/>
              <a:t>LifeH</a:t>
            </a:r>
            <a:r>
              <a:rPr lang="nl-NL" sz="2000" dirty="0"/>
              <a:t>, LAQ-CP, CAPE en APCP vragenlijsten voor het meten van participatie bij personen met spastische CP. Kies een meetinstrument om participatie te meten op basis van de volgende criteria:</a:t>
            </a:r>
          </a:p>
          <a:p>
            <a:pPr lvl="3">
              <a:buFont typeface="Courier New" panose="02070309020205020404" pitchFamily="49" charset="0"/>
              <a:buChar char="o"/>
            </a:pPr>
            <a:r>
              <a:rPr lang="nl-NL" sz="1600" dirty="0" smtClean="0"/>
              <a:t>de </a:t>
            </a:r>
            <a:r>
              <a:rPr lang="nl-NL" sz="1600" dirty="0"/>
              <a:t>te meten domeinen van participatie</a:t>
            </a:r>
          </a:p>
          <a:p>
            <a:pPr lvl="3">
              <a:buFont typeface="Courier New" panose="02070309020205020404" pitchFamily="49" charset="0"/>
              <a:buChar char="o"/>
            </a:pPr>
            <a:r>
              <a:rPr lang="nl-NL" sz="1600" dirty="0" smtClean="0"/>
              <a:t>aansluiting </a:t>
            </a:r>
            <a:r>
              <a:rPr lang="nl-NL" sz="1600" dirty="0"/>
              <a:t>van het meetinstrument bij de leeftijd van het kind</a:t>
            </a:r>
          </a:p>
          <a:p>
            <a:pPr lvl="3">
              <a:buFont typeface="Courier New" panose="02070309020205020404" pitchFamily="49" charset="0"/>
              <a:buChar char="o"/>
            </a:pPr>
            <a:r>
              <a:rPr lang="nl-NL" sz="1600" dirty="0" smtClean="0"/>
              <a:t>wijze </a:t>
            </a:r>
            <a:r>
              <a:rPr lang="nl-NL" sz="1600" dirty="0"/>
              <a:t>van </a:t>
            </a:r>
            <a:r>
              <a:rPr lang="nl-NL" sz="1600" dirty="0" smtClean="0"/>
              <a:t>afname</a:t>
            </a:r>
          </a:p>
          <a:p>
            <a:pPr lvl="3">
              <a:buFont typeface="Courier New" panose="02070309020205020404" pitchFamily="49" charset="0"/>
              <a:buChar char="o"/>
            </a:pPr>
            <a:endParaRPr lang="nl-NL" sz="1600" dirty="0" smtClean="0"/>
          </a:p>
          <a:p>
            <a:r>
              <a:rPr lang="nl-NL" sz="2000" dirty="0" smtClean="0"/>
              <a:t>Overweeg daarnaast om de PEM-CY of CASP te gebruiken, hoewel deze nog niet getest zijn bij kinderen met spastische CP.</a:t>
            </a:r>
          </a:p>
          <a:p>
            <a:endParaRPr lang="nl-NL" sz="1600" dirty="0"/>
          </a:p>
          <a:p>
            <a:r>
              <a:rPr lang="nl-NL" sz="2000" dirty="0"/>
              <a:t>Gebruik de COPM of de GAS voor het meten van individuele doelen op participatieniveau</a:t>
            </a:r>
            <a:endParaRPr lang="nl-NL" sz="2000" kern="0" dirty="0"/>
          </a:p>
        </p:txBody>
      </p:sp>
    </p:spTree>
    <p:extLst>
      <p:ext uri="{BB962C8B-B14F-4D97-AF65-F5344CB8AC3E}">
        <p14:creationId xmlns:p14="http://schemas.microsoft.com/office/powerpoint/2010/main" val="3137481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bwMode="auto">
          <a:xfrm>
            <a:off x="539750" y="2205038"/>
            <a:ext cx="8280400" cy="4032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3200">
                <a:solidFill>
                  <a:schemeClr val="tx1"/>
                </a:solidFill>
                <a:latin typeface="Calibri" panose="020F0502020204030204" pitchFamily="34" charset="0"/>
                <a:ea typeface="+mn-ea"/>
                <a:cs typeface="+mn-cs"/>
              </a:defRPr>
            </a:lvl1pPr>
            <a:lvl2pPr marL="742950" indent="-285750" algn="l" rtl="0" fontAlgn="base">
              <a:spcBef>
                <a:spcPct val="20000"/>
              </a:spcBef>
              <a:spcAft>
                <a:spcPct val="0"/>
              </a:spcAft>
              <a:buChar char="–"/>
              <a:defRPr sz="2800">
                <a:solidFill>
                  <a:schemeClr val="tx1"/>
                </a:solidFill>
                <a:latin typeface="Calibri" panose="020F0502020204030204" pitchFamily="34" charset="0"/>
              </a:defRPr>
            </a:lvl2pPr>
            <a:lvl3pPr marL="1143000" indent="-228600" algn="l" rtl="0" fontAlgn="base">
              <a:spcBef>
                <a:spcPct val="20000"/>
              </a:spcBef>
              <a:spcAft>
                <a:spcPct val="0"/>
              </a:spcAft>
              <a:buChar char="•"/>
              <a:defRPr sz="2400">
                <a:solidFill>
                  <a:schemeClr val="tx1"/>
                </a:solidFill>
                <a:latin typeface="Calibri" panose="020F0502020204030204" pitchFamily="34" charset="0"/>
              </a:defRPr>
            </a:lvl3pPr>
            <a:lvl4pPr marL="1600200" indent="-228600" algn="l" rtl="0" fontAlgn="base">
              <a:spcBef>
                <a:spcPct val="20000"/>
              </a:spcBef>
              <a:spcAft>
                <a:spcPct val="0"/>
              </a:spcAft>
              <a:buChar char="–"/>
              <a:defRPr sz="2000">
                <a:solidFill>
                  <a:schemeClr val="tx1"/>
                </a:solidFill>
                <a:latin typeface="Calibri" panose="020F0502020204030204" pitchFamily="34" charset="0"/>
              </a:defRPr>
            </a:lvl4pPr>
            <a:lvl5pPr marL="2057400" indent="-228600" algn="l" rtl="0" fontAlgn="base">
              <a:spcBef>
                <a:spcPct val="20000"/>
              </a:spcBef>
              <a:spcAft>
                <a:spcPct val="0"/>
              </a:spcAft>
              <a:buChar char="»"/>
              <a:defRPr sz="2000">
                <a:solidFill>
                  <a:schemeClr val="tx1"/>
                </a:solidFill>
                <a:latin typeface="Calibri" panose="020F050202020403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nl-NL" sz="2000" dirty="0"/>
              <a:t>Beoordeel bij ieder kind met spastische CP het niveau van functioneren van de communicatie met behulp van de Nederlandse vertaling van het Communication </a:t>
            </a:r>
            <a:r>
              <a:rPr lang="nl-NL" sz="2000" dirty="0" err="1"/>
              <a:t>Function</a:t>
            </a:r>
            <a:r>
              <a:rPr lang="nl-NL" sz="2000" dirty="0"/>
              <a:t> </a:t>
            </a:r>
            <a:r>
              <a:rPr lang="nl-NL" sz="2000" dirty="0" err="1"/>
              <a:t>Classification</a:t>
            </a:r>
            <a:r>
              <a:rPr lang="nl-NL" sz="2000" dirty="0"/>
              <a:t> System (CFCS</a:t>
            </a:r>
            <a:r>
              <a:rPr lang="nl-NL" sz="2000" dirty="0" smtClean="0"/>
              <a:t>)</a:t>
            </a:r>
          </a:p>
          <a:p>
            <a:endParaRPr lang="nl-NL" sz="1600" dirty="0" smtClean="0"/>
          </a:p>
          <a:p>
            <a:r>
              <a:rPr lang="nl-NL" sz="2000" dirty="0"/>
              <a:t>Voer bij kinderen met CFCS-niveau III, IV en V nader onderzoek uit naar de motorische spraakstoornis en taalbegrip met respectievelijk de Viking Speech </a:t>
            </a:r>
            <a:r>
              <a:rPr lang="nl-NL" sz="2000" dirty="0" err="1"/>
              <a:t>Scale</a:t>
            </a:r>
            <a:r>
              <a:rPr lang="nl-NL" sz="2000" dirty="0"/>
              <a:t> en C-</a:t>
            </a:r>
            <a:r>
              <a:rPr lang="nl-NL" sz="2000" dirty="0" err="1"/>
              <a:t>BiLLT</a:t>
            </a:r>
            <a:r>
              <a:rPr lang="nl-NL" sz="2000" dirty="0"/>
              <a:t>.</a:t>
            </a:r>
          </a:p>
          <a:p>
            <a:endParaRPr lang="nl-NL" sz="1600" dirty="0"/>
          </a:p>
        </p:txBody>
      </p:sp>
      <p:sp>
        <p:nvSpPr>
          <p:cNvPr id="7" name="Rectangle 2"/>
          <p:cNvSpPr>
            <a:spLocks noGrp="1" noChangeArrowheads="1"/>
          </p:cNvSpPr>
          <p:nvPr>
            <p:ph type="title"/>
          </p:nvPr>
        </p:nvSpPr>
        <p:spPr>
          <a:xfrm>
            <a:off x="395536" y="836712"/>
            <a:ext cx="8568952" cy="1080120"/>
          </a:xfrm>
        </p:spPr>
        <p:txBody>
          <a:bodyPr/>
          <a:lstStyle/>
          <a:p>
            <a:r>
              <a:rPr lang="nl-NL" sz="2800" b="1" dirty="0" smtClean="0"/>
              <a:t>Diagnostiek</a:t>
            </a:r>
            <a:r>
              <a:rPr lang="nl-NL" sz="2800" b="1" dirty="0"/>
              <a:t>, </a:t>
            </a:r>
            <a:r>
              <a:rPr lang="nl-NL" sz="2800" b="1" dirty="0" smtClean="0"/>
              <a:t>classificatie communicatieproblemen</a:t>
            </a:r>
            <a:br>
              <a:rPr lang="nl-NL" sz="2800" b="1" dirty="0" smtClean="0"/>
            </a:br>
            <a:r>
              <a:rPr lang="nl-NL" sz="2800" b="1" dirty="0" smtClean="0"/>
              <a:t>(nieuwe aanbeveling)</a:t>
            </a:r>
            <a:endParaRPr lang="nl-NL" sz="2800" dirty="0"/>
          </a:p>
        </p:txBody>
      </p:sp>
    </p:spTree>
    <p:extLst>
      <p:ext uri="{BB962C8B-B14F-4D97-AF65-F5344CB8AC3E}">
        <p14:creationId xmlns:p14="http://schemas.microsoft.com/office/powerpoint/2010/main" val="3061854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395536" y="836712"/>
            <a:ext cx="8568952" cy="1080120"/>
          </a:xfrm>
        </p:spPr>
        <p:txBody>
          <a:bodyPr/>
          <a:lstStyle/>
          <a:p>
            <a:r>
              <a:rPr lang="nl-NL" sz="2800" b="1" dirty="0" smtClean="0"/>
              <a:t>Behandeling</a:t>
            </a:r>
            <a:r>
              <a:rPr lang="nl-NL" sz="2800" b="1" dirty="0"/>
              <a:t>, effect van functionele therapie </a:t>
            </a:r>
            <a:r>
              <a:rPr lang="nl-NL" sz="2800" b="1" dirty="0" smtClean="0"/>
              <a:t/>
            </a:r>
            <a:br>
              <a:rPr lang="nl-NL" sz="2800" b="1" dirty="0" smtClean="0"/>
            </a:br>
            <a:r>
              <a:rPr lang="nl-NL" sz="2800" b="1" dirty="0" smtClean="0"/>
              <a:t>(</a:t>
            </a:r>
            <a:r>
              <a:rPr lang="nl-NL" sz="2800" b="1" dirty="0"/>
              <a:t>revisie 5.1. en 5.3)</a:t>
            </a:r>
            <a:endParaRPr lang="nl-NL" sz="2800" dirty="0"/>
          </a:p>
        </p:txBody>
      </p:sp>
      <p:sp>
        <p:nvSpPr>
          <p:cNvPr id="5" name="Rectangle 3"/>
          <p:cNvSpPr txBox="1">
            <a:spLocks noChangeArrowheads="1"/>
          </p:cNvSpPr>
          <p:nvPr/>
        </p:nvSpPr>
        <p:spPr bwMode="auto">
          <a:xfrm>
            <a:off x="539750" y="2205038"/>
            <a:ext cx="8280400" cy="4320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3200">
                <a:solidFill>
                  <a:schemeClr val="tx1"/>
                </a:solidFill>
                <a:latin typeface="Calibri" panose="020F0502020204030204" pitchFamily="34" charset="0"/>
                <a:ea typeface="+mn-ea"/>
                <a:cs typeface="+mn-cs"/>
              </a:defRPr>
            </a:lvl1pPr>
            <a:lvl2pPr marL="742950" indent="-285750" algn="l" rtl="0" fontAlgn="base">
              <a:spcBef>
                <a:spcPct val="20000"/>
              </a:spcBef>
              <a:spcAft>
                <a:spcPct val="0"/>
              </a:spcAft>
              <a:buChar char="–"/>
              <a:defRPr sz="2800">
                <a:solidFill>
                  <a:schemeClr val="tx1"/>
                </a:solidFill>
                <a:latin typeface="Calibri" panose="020F0502020204030204" pitchFamily="34" charset="0"/>
              </a:defRPr>
            </a:lvl2pPr>
            <a:lvl3pPr marL="1143000" indent="-228600" algn="l" rtl="0" fontAlgn="base">
              <a:spcBef>
                <a:spcPct val="20000"/>
              </a:spcBef>
              <a:spcAft>
                <a:spcPct val="0"/>
              </a:spcAft>
              <a:buChar char="•"/>
              <a:defRPr sz="2400">
                <a:solidFill>
                  <a:schemeClr val="tx1"/>
                </a:solidFill>
                <a:latin typeface="Calibri" panose="020F0502020204030204" pitchFamily="34" charset="0"/>
              </a:defRPr>
            </a:lvl3pPr>
            <a:lvl4pPr marL="1600200" indent="-228600" algn="l" rtl="0" fontAlgn="base">
              <a:spcBef>
                <a:spcPct val="20000"/>
              </a:spcBef>
              <a:spcAft>
                <a:spcPct val="0"/>
              </a:spcAft>
              <a:buChar char="–"/>
              <a:defRPr sz="2000">
                <a:solidFill>
                  <a:schemeClr val="tx1"/>
                </a:solidFill>
                <a:latin typeface="Calibri" panose="020F0502020204030204" pitchFamily="34" charset="0"/>
              </a:defRPr>
            </a:lvl4pPr>
            <a:lvl5pPr marL="2057400" indent="-228600" algn="l" rtl="0" fontAlgn="base">
              <a:spcBef>
                <a:spcPct val="20000"/>
              </a:spcBef>
              <a:spcAft>
                <a:spcPct val="0"/>
              </a:spcAft>
              <a:buChar char="»"/>
              <a:defRPr sz="2000">
                <a:solidFill>
                  <a:schemeClr val="tx1"/>
                </a:solidFill>
                <a:latin typeface="Calibri" panose="020F050202020403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nl-NL" sz="2000" dirty="0"/>
              <a:t>Streef ernaar bij kinderen met spastische CP de principes van functionele therapie toe te passen in interventies voor verbetering van het lopen en zich verplaatsen in de eigen omgeving (</a:t>
            </a:r>
            <a:r>
              <a:rPr lang="nl-NL" sz="2000" dirty="0" err="1"/>
              <a:t>capability</a:t>
            </a:r>
            <a:r>
              <a:rPr lang="nl-NL" sz="2000" dirty="0"/>
              <a:t> en performance</a:t>
            </a:r>
            <a:r>
              <a:rPr lang="nl-NL" sz="2000" dirty="0" smtClean="0"/>
              <a:t>).</a:t>
            </a:r>
          </a:p>
          <a:p>
            <a:endParaRPr lang="nl-NL" sz="1600" dirty="0" smtClean="0"/>
          </a:p>
          <a:p>
            <a:r>
              <a:rPr lang="nl-NL" sz="2000" dirty="0"/>
              <a:t>de term “mobiliteit” </a:t>
            </a:r>
            <a:r>
              <a:rPr lang="nl-NL" sz="2000" dirty="0" smtClean="0"/>
              <a:t> is uitgebreid </a:t>
            </a:r>
            <a:r>
              <a:rPr lang="nl-NL" sz="2000" dirty="0"/>
              <a:t>naar lopen en zich </a:t>
            </a:r>
            <a:r>
              <a:rPr lang="nl-NL" sz="2000" dirty="0" smtClean="0"/>
              <a:t>verplaatsen</a:t>
            </a:r>
          </a:p>
          <a:p>
            <a:endParaRPr lang="nl-NL" sz="1600" dirty="0" smtClean="0"/>
          </a:p>
          <a:p>
            <a:r>
              <a:rPr lang="nl-NL" sz="2000" dirty="0" smtClean="0"/>
              <a:t>Er is een </a:t>
            </a:r>
            <a:r>
              <a:rPr lang="nl-NL" sz="2000" dirty="0"/>
              <a:t>duidelijke definitie beschreven wanneer een interventie “functioneel” is. Er wordt geen onderscheid meer gemaakt tussen oefentherapie en functionele therapie. </a:t>
            </a:r>
          </a:p>
          <a:p>
            <a:endParaRPr lang="nl-NL" sz="1600" dirty="0" smtClean="0"/>
          </a:p>
          <a:p>
            <a:r>
              <a:rPr lang="nl-NL" sz="2000" dirty="0" smtClean="0"/>
              <a:t>In </a:t>
            </a:r>
            <a:r>
              <a:rPr lang="nl-NL" sz="2000" dirty="0"/>
              <a:t>de eerdere versie van de richtlijn werden de effecten van oefentherapie en functionele therapie apart beschreven. Beide interventies werden niet nader beschreven en konden dus zeer verschillend zijn</a:t>
            </a:r>
            <a:r>
              <a:rPr lang="nl-NL" sz="2000" dirty="0" smtClean="0"/>
              <a:t>.</a:t>
            </a:r>
          </a:p>
          <a:p>
            <a:endParaRPr lang="nl-NL" sz="2000" dirty="0"/>
          </a:p>
          <a:p>
            <a:endParaRPr lang="nl-NL" sz="1600" dirty="0"/>
          </a:p>
        </p:txBody>
      </p:sp>
    </p:spTree>
    <p:extLst>
      <p:ext uri="{BB962C8B-B14F-4D97-AF65-F5344CB8AC3E}">
        <p14:creationId xmlns:p14="http://schemas.microsoft.com/office/powerpoint/2010/main" val="2056131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395536" y="836712"/>
            <a:ext cx="8568952" cy="1080120"/>
          </a:xfrm>
        </p:spPr>
        <p:txBody>
          <a:bodyPr/>
          <a:lstStyle/>
          <a:p>
            <a:r>
              <a:rPr lang="nl-NL" sz="2800" b="1" dirty="0" smtClean="0"/>
              <a:t>Behandeling</a:t>
            </a:r>
            <a:r>
              <a:rPr lang="nl-NL" sz="2800" b="1" dirty="0"/>
              <a:t>, effect van krachttraining op </a:t>
            </a:r>
            <a:r>
              <a:rPr lang="nl-NL" sz="2800" b="1" dirty="0" smtClean="0"/>
              <a:t>het lopen </a:t>
            </a:r>
            <a:r>
              <a:rPr lang="nl-NL" sz="2800" b="1" dirty="0"/>
              <a:t>(revisie 5.5)</a:t>
            </a:r>
            <a:endParaRPr lang="nl-NL" sz="2800" dirty="0"/>
          </a:p>
        </p:txBody>
      </p:sp>
      <p:sp>
        <p:nvSpPr>
          <p:cNvPr id="5" name="Rectangle 3"/>
          <p:cNvSpPr txBox="1">
            <a:spLocks noChangeArrowheads="1"/>
          </p:cNvSpPr>
          <p:nvPr/>
        </p:nvSpPr>
        <p:spPr bwMode="auto">
          <a:xfrm>
            <a:off x="539750" y="2205038"/>
            <a:ext cx="8280400" cy="4320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3200">
                <a:solidFill>
                  <a:schemeClr val="tx1"/>
                </a:solidFill>
                <a:latin typeface="Calibri" panose="020F0502020204030204" pitchFamily="34" charset="0"/>
                <a:ea typeface="+mn-ea"/>
                <a:cs typeface="+mn-cs"/>
              </a:defRPr>
            </a:lvl1pPr>
            <a:lvl2pPr marL="742950" indent="-285750" algn="l" rtl="0" fontAlgn="base">
              <a:spcBef>
                <a:spcPct val="20000"/>
              </a:spcBef>
              <a:spcAft>
                <a:spcPct val="0"/>
              </a:spcAft>
              <a:buChar char="–"/>
              <a:defRPr sz="2800">
                <a:solidFill>
                  <a:schemeClr val="tx1"/>
                </a:solidFill>
                <a:latin typeface="Calibri" panose="020F0502020204030204" pitchFamily="34" charset="0"/>
              </a:defRPr>
            </a:lvl2pPr>
            <a:lvl3pPr marL="1143000" indent="-228600" algn="l" rtl="0" fontAlgn="base">
              <a:spcBef>
                <a:spcPct val="20000"/>
              </a:spcBef>
              <a:spcAft>
                <a:spcPct val="0"/>
              </a:spcAft>
              <a:buChar char="•"/>
              <a:defRPr sz="2400">
                <a:solidFill>
                  <a:schemeClr val="tx1"/>
                </a:solidFill>
                <a:latin typeface="Calibri" panose="020F0502020204030204" pitchFamily="34" charset="0"/>
              </a:defRPr>
            </a:lvl3pPr>
            <a:lvl4pPr marL="1600200" indent="-228600" algn="l" rtl="0" fontAlgn="base">
              <a:spcBef>
                <a:spcPct val="20000"/>
              </a:spcBef>
              <a:spcAft>
                <a:spcPct val="0"/>
              </a:spcAft>
              <a:buChar char="–"/>
              <a:defRPr sz="2000">
                <a:solidFill>
                  <a:schemeClr val="tx1"/>
                </a:solidFill>
                <a:latin typeface="Calibri" panose="020F0502020204030204" pitchFamily="34" charset="0"/>
              </a:defRPr>
            </a:lvl4pPr>
            <a:lvl5pPr marL="2057400" indent="-228600" algn="l" rtl="0" fontAlgn="base">
              <a:spcBef>
                <a:spcPct val="20000"/>
              </a:spcBef>
              <a:spcAft>
                <a:spcPct val="0"/>
              </a:spcAft>
              <a:buChar char="»"/>
              <a:defRPr sz="2000">
                <a:solidFill>
                  <a:schemeClr val="tx1"/>
                </a:solidFill>
                <a:latin typeface="Calibri" panose="020F050202020403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nl-NL" sz="2000" dirty="0"/>
              <a:t>Gebruik bij kinderen met spastische CP bij voorkeur geen krachttraining om het vermogen van het lopen in een gestandaardiseerde omgeving (</a:t>
            </a:r>
            <a:r>
              <a:rPr lang="nl-NL" sz="2000" dirty="0" err="1"/>
              <a:t>capacity</a:t>
            </a:r>
            <a:r>
              <a:rPr lang="nl-NL" sz="2000" dirty="0"/>
              <a:t>) te verbeteren.</a:t>
            </a:r>
          </a:p>
          <a:p>
            <a:endParaRPr lang="nl-NL" sz="1600" dirty="0" smtClean="0"/>
          </a:p>
          <a:p>
            <a:r>
              <a:rPr lang="nl-NL" sz="2000" dirty="0"/>
              <a:t>Inmiddels blijkt uit nieuwe studies dat krachttraining niet lijkt te leiden tot een verbetering van de </a:t>
            </a:r>
            <a:r>
              <a:rPr lang="nl-NL" sz="2000" dirty="0" err="1"/>
              <a:t>capacity</a:t>
            </a:r>
            <a:r>
              <a:rPr lang="nl-NL" sz="2000" dirty="0"/>
              <a:t> </a:t>
            </a:r>
            <a:r>
              <a:rPr lang="nl-NL" sz="2000" dirty="0" smtClean="0"/>
              <a:t>(vermogen) van </a:t>
            </a:r>
            <a:r>
              <a:rPr lang="nl-NL" sz="2000" dirty="0"/>
              <a:t>het lopen, gemeten met de loopsnelheid en de GMFM. </a:t>
            </a:r>
          </a:p>
          <a:p>
            <a:endParaRPr lang="nl-NL" sz="2000" dirty="0"/>
          </a:p>
          <a:p>
            <a:endParaRPr lang="nl-NL" sz="1600" dirty="0"/>
          </a:p>
        </p:txBody>
      </p:sp>
    </p:spTree>
    <p:extLst>
      <p:ext uri="{BB962C8B-B14F-4D97-AF65-F5344CB8AC3E}">
        <p14:creationId xmlns:p14="http://schemas.microsoft.com/office/powerpoint/2010/main" val="1136049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395536" y="836712"/>
            <a:ext cx="8568952" cy="1080120"/>
          </a:xfrm>
        </p:spPr>
        <p:txBody>
          <a:bodyPr/>
          <a:lstStyle/>
          <a:p>
            <a:r>
              <a:rPr lang="nl-NL" sz="2800" b="1" dirty="0" smtClean="0"/>
              <a:t>Behandeling</a:t>
            </a:r>
            <a:r>
              <a:rPr lang="nl-NL" sz="2800" b="1" dirty="0"/>
              <a:t>, effect van conditietraining op het lopen (revisie 5.6)</a:t>
            </a:r>
            <a:endParaRPr lang="nl-NL" sz="2800" dirty="0"/>
          </a:p>
        </p:txBody>
      </p:sp>
      <p:sp>
        <p:nvSpPr>
          <p:cNvPr id="5" name="Rectangle 3"/>
          <p:cNvSpPr txBox="1">
            <a:spLocks noChangeArrowheads="1"/>
          </p:cNvSpPr>
          <p:nvPr/>
        </p:nvSpPr>
        <p:spPr bwMode="auto">
          <a:xfrm>
            <a:off x="539750" y="2205038"/>
            <a:ext cx="8280400" cy="4320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3200">
                <a:solidFill>
                  <a:schemeClr val="tx1"/>
                </a:solidFill>
                <a:latin typeface="Calibri" panose="020F0502020204030204" pitchFamily="34" charset="0"/>
                <a:ea typeface="+mn-ea"/>
                <a:cs typeface="+mn-cs"/>
              </a:defRPr>
            </a:lvl1pPr>
            <a:lvl2pPr marL="742950" indent="-285750" algn="l" rtl="0" fontAlgn="base">
              <a:spcBef>
                <a:spcPct val="20000"/>
              </a:spcBef>
              <a:spcAft>
                <a:spcPct val="0"/>
              </a:spcAft>
              <a:buChar char="–"/>
              <a:defRPr sz="2800">
                <a:solidFill>
                  <a:schemeClr val="tx1"/>
                </a:solidFill>
                <a:latin typeface="Calibri" panose="020F0502020204030204" pitchFamily="34" charset="0"/>
              </a:defRPr>
            </a:lvl2pPr>
            <a:lvl3pPr marL="1143000" indent="-228600" algn="l" rtl="0" fontAlgn="base">
              <a:spcBef>
                <a:spcPct val="20000"/>
              </a:spcBef>
              <a:spcAft>
                <a:spcPct val="0"/>
              </a:spcAft>
              <a:buChar char="•"/>
              <a:defRPr sz="2400">
                <a:solidFill>
                  <a:schemeClr val="tx1"/>
                </a:solidFill>
                <a:latin typeface="Calibri" panose="020F0502020204030204" pitchFamily="34" charset="0"/>
              </a:defRPr>
            </a:lvl3pPr>
            <a:lvl4pPr marL="1600200" indent="-228600" algn="l" rtl="0" fontAlgn="base">
              <a:spcBef>
                <a:spcPct val="20000"/>
              </a:spcBef>
              <a:spcAft>
                <a:spcPct val="0"/>
              </a:spcAft>
              <a:buChar char="–"/>
              <a:defRPr sz="2000">
                <a:solidFill>
                  <a:schemeClr val="tx1"/>
                </a:solidFill>
                <a:latin typeface="Calibri" panose="020F0502020204030204" pitchFamily="34" charset="0"/>
              </a:defRPr>
            </a:lvl4pPr>
            <a:lvl5pPr marL="2057400" indent="-228600" algn="l" rtl="0" fontAlgn="base">
              <a:spcBef>
                <a:spcPct val="20000"/>
              </a:spcBef>
              <a:spcAft>
                <a:spcPct val="0"/>
              </a:spcAft>
              <a:buChar char="»"/>
              <a:defRPr sz="2000">
                <a:solidFill>
                  <a:schemeClr val="tx1"/>
                </a:solidFill>
                <a:latin typeface="Calibri" panose="020F050202020403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nl-NL" sz="2000" dirty="0"/>
              <a:t>Gebruik bij kinderen met CP bij voorkeur geen conditietraining om het vermogen (</a:t>
            </a:r>
            <a:r>
              <a:rPr lang="nl-NL" sz="2000" dirty="0" err="1"/>
              <a:t>capacity</a:t>
            </a:r>
            <a:r>
              <a:rPr lang="nl-NL" sz="2000" dirty="0"/>
              <a:t>) en de uitvoering van het lopen te verbeteren.</a:t>
            </a:r>
          </a:p>
          <a:p>
            <a:endParaRPr lang="nl-NL" sz="1600" dirty="0" smtClean="0"/>
          </a:p>
          <a:p>
            <a:r>
              <a:rPr lang="nl-NL" sz="2000" dirty="0"/>
              <a:t>Deelname aan een trainingsprogramma op zich is niet voldoende om de aerobe fitheid blijvend te verbeteren.</a:t>
            </a:r>
          </a:p>
          <a:p>
            <a:endParaRPr lang="nl-NL" sz="2000" dirty="0"/>
          </a:p>
          <a:p>
            <a:endParaRPr lang="nl-NL" sz="1600" dirty="0"/>
          </a:p>
        </p:txBody>
      </p:sp>
    </p:spTree>
    <p:extLst>
      <p:ext uri="{BB962C8B-B14F-4D97-AF65-F5344CB8AC3E}">
        <p14:creationId xmlns:p14="http://schemas.microsoft.com/office/powerpoint/2010/main" val="258084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395536" y="836712"/>
            <a:ext cx="8568952" cy="1080120"/>
          </a:xfrm>
        </p:spPr>
        <p:txBody>
          <a:bodyPr/>
          <a:lstStyle/>
          <a:p>
            <a:r>
              <a:rPr lang="nl-NL" sz="2800" b="1" dirty="0" smtClean="0"/>
              <a:t>Behandeling</a:t>
            </a:r>
            <a:r>
              <a:rPr lang="nl-NL" sz="2800" b="1" dirty="0"/>
              <a:t>: effect van botulinetoxine-A op lopen (revisie 5.10)</a:t>
            </a:r>
            <a:endParaRPr lang="nl-NL" sz="2800" dirty="0"/>
          </a:p>
        </p:txBody>
      </p:sp>
      <p:sp>
        <p:nvSpPr>
          <p:cNvPr id="5" name="Rectangle 3"/>
          <p:cNvSpPr txBox="1">
            <a:spLocks noChangeArrowheads="1"/>
          </p:cNvSpPr>
          <p:nvPr/>
        </p:nvSpPr>
        <p:spPr bwMode="auto">
          <a:xfrm>
            <a:off x="539750" y="2205038"/>
            <a:ext cx="8280400" cy="4320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3200">
                <a:solidFill>
                  <a:schemeClr val="tx1"/>
                </a:solidFill>
                <a:latin typeface="Calibri" panose="020F0502020204030204" pitchFamily="34" charset="0"/>
                <a:ea typeface="+mn-ea"/>
                <a:cs typeface="+mn-cs"/>
              </a:defRPr>
            </a:lvl1pPr>
            <a:lvl2pPr marL="742950" indent="-285750" algn="l" rtl="0" fontAlgn="base">
              <a:spcBef>
                <a:spcPct val="20000"/>
              </a:spcBef>
              <a:spcAft>
                <a:spcPct val="0"/>
              </a:spcAft>
              <a:buChar char="–"/>
              <a:defRPr sz="2800">
                <a:solidFill>
                  <a:schemeClr val="tx1"/>
                </a:solidFill>
                <a:latin typeface="Calibri" panose="020F0502020204030204" pitchFamily="34" charset="0"/>
              </a:defRPr>
            </a:lvl2pPr>
            <a:lvl3pPr marL="1143000" indent="-228600" algn="l" rtl="0" fontAlgn="base">
              <a:spcBef>
                <a:spcPct val="20000"/>
              </a:spcBef>
              <a:spcAft>
                <a:spcPct val="0"/>
              </a:spcAft>
              <a:buChar char="•"/>
              <a:defRPr sz="2400">
                <a:solidFill>
                  <a:schemeClr val="tx1"/>
                </a:solidFill>
                <a:latin typeface="Calibri" panose="020F0502020204030204" pitchFamily="34" charset="0"/>
              </a:defRPr>
            </a:lvl3pPr>
            <a:lvl4pPr marL="1600200" indent="-228600" algn="l" rtl="0" fontAlgn="base">
              <a:spcBef>
                <a:spcPct val="20000"/>
              </a:spcBef>
              <a:spcAft>
                <a:spcPct val="0"/>
              </a:spcAft>
              <a:buChar char="–"/>
              <a:defRPr sz="2000">
                <a:solidFill>
                  <a:schemeClr val="tx1"/>
                </a:solidFill>
                <a:latin typeface="Calibri" panose="020F0502020204030204" pitchFamily="34" charset="0"/>
              </a:defRPr>
            </a:lvl4pPr>
            <a:lvl5pPr marL="2057400" indent="-228600" algn="l" rtl="0" fontAlgn="base">
              <a:spcBef>
                <a:spcPct val="20000"/>
              </a:spcBef>
              <a:spcAft>
                <a:spcPct val="0"/>
              </a:spcAft>
              <a:buChar char="»"/>
              <a:defRPr sz="2000">
                <a:solidFill>
                  <a:schemeClr val="tx1"/>
                </a:solidFill>
                <a:latin typeface="Calibri" panose="020F050202020403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nl-NL" sz="2000" dirty="0"/>
              <a:t>Gebruik bij kinderen met spastische CP </a:t>
            </a:r>
            <a:r>
              <a:rPr lang="nl-NL" sz="2000" dirty="0" err="1"/>
              <a:t>BoNT</a:t>
            </a:r>
            <a:r>
              <a:rPr lang="nl-NL" sz="2000" dirty="0"/>
              <a:t>-A ter verbetering van loopvaardigheid alleen wanneer er sprake is van problemen tijdens het lopen die samenhangen met een verhoogde spieractiviteit.</a:t>
            </a:r>
          </a:p>
          <a:p>
            <a:endParaRPr lang="nl-NL" sz="1600" dirty="0" smtClean="0"/>
          </a:p>
          <a:p>
            <a:r>
              <a:rPr lang="nl-NL" sz="2000" dirty="0"/>
              <a:t>Op grond van de toen beschikbare literatuur kon er geen duidelijke uitspraak gedaan worden over het effect van </a:t>
            </a:r>
            <a:r>
              <a:rPr lang="nl-NL" sz="2000" dirty="0" err="1"/>
              <a:t>BoNT</a:t>
            </a:r>
            <a:r>
              <a:rPr lang="nl-NL" sz="2000" dirty="0"/>
              <a:t>-A op het lopen. Onduidelijk is wat de meerwaarde is van </a:t>
            </a:r>
            <a:r>
              <a:rPr lang="nl-NL" sz="2000" dirty="0" err="1"/>
              <a:t>BoNT</a:t>
            </a:r>
            <a:r>
              <a:rPr lang="nl-NL" sz="2000" dirty="0"/>
              <a:t>-A in de combinatiebehandeling t.o.v. alleen intensieve fysiotherapie of redressiegips</a:t>
            </a:r>
            <a:r>
              <a:rPr lang="nl-NL" sz="2000" dirty="0" smtClean="0"/>
              <a:t>.</a:t>
            </a:r>
          </a:p>
          <a:p>
            <a:endParaRPr lang="nl-NL" sz="1600" dirty="0"/>
          </a:p>
          <a:p>
            <a:r>
              <a:rPr lang="nl-NL" sz="2000" dirty="0"/>
              <a:t>Er wordt nu een onderscheid gemaakt in </a:t>
            </a:r>
            <a:r>
              <a:rPr lang="nl-NL" sz="2000" dirty="0" err="1"/>
              <a:t>capacity</a:t>
            </a:r>
            <a:r>
              <a:rPr lang="nl-NL" sz="2000" dirty="0"/>
              <a:t>, </a:t>
            </a:r>
            <a:r>
              <a:rPr lang="nl-NL" sz="2000" dirty="0" err="1"/>
              <a:t>capability</a:t>
            </a:r>
            <a:r>
              <a:rPr lang="nl-NL" sz="2000" dirty="0"/>
              <a:t> en performance. </a:t>
            </a:r>
          </a:p>
          <a:p>
            <a:endParaRPr lang="nl-NL" sz="2000" dirty="0"/>
          </a:p>
          <a:p>
            <a:endParaRPr lang="nl-NL" sz="1600" dirty="0"/>
          </a:p>
        </p:txBody>
      </p:sp>
    </p:spTree>
    <p:extLst>
      <p:ext uri="{BB962C8B-B14F-4D97-AF65-F5344CB8AC3E}">
        <p14:creationId xmlns:p14="http://schemas.microsoft.com/office/powerpoint/2010/main" val="1924123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395536" y="836712"/>
            <a:ext cx="8568952" cy="1080120"/>
          </a:xfrm>
        </p:spPr>
        <p:txBody>
          <a:bodyPr/>
          <a:lstStyle/>
          <a:p>
            <a:r>
              <a:rPr lang="nl-NL" sz="2800" b="1" dirty="0" smtClean="0"/>
              <a:t>Behandeling</a:t>
            </a:r>
            <a:r>
              <a:rPr lang="nl-NL" sz="2800" b="1" dirty="0"/>
              <a:t>, </a:t>
            </a:r>
            <a:r>
              <a:rPr lang="nl-NL" sz="2800" b="1" dirty="0" smtClean="0"/>
              <a:t>meerwaarde </a:t>
            </a:r>
            <a:r>
              <a:rPr lang="nl-NL" sz="2800" b="1" dirty="0"/>
              <a:t>functionele therapie / taakgericht oefenen / BIMT en CIMT </a:t>
            </a:r>
            <a:r>
              <a:rPr lang="nl-NL" sz="2800" b="1" dirty="0" smtClean="0"/>
              <a:t/>
            </a:r>
            <a:br>
              <a:rPr lang="nl-NL" sz="2800" b="1" dirty="0" smtClean="0"/>
            </a:br>
            <a:r>
              <a:rPr lang="nl-NL" sz="2800" b="1" dirty="0" smtClean="0"/>
              <a:t>(revisie </a:t>
            </a:r>
            <a:r>
              <a:rPr lang="nl-NL" sz="2800" b="1" dirty="0"/>
              <a:t>6.1.4 en 6.1.7)</a:t>
            </a:r>
          </a:p>
        </p:txBody>
      </p:sp>
      <p:sp>
        <p:nvSpPr>
          <p:cNvPr id="5" name="Rectangle 3"/>
          <p:cNvSpPr txBox="1">
            <a:spLocks noChangeArrowheads="1"/>
          </p:cNvSpPr>
          <p:nvPr/>
        </p:nvSpPr>
        <p:spPr bwMode="auto">
          <a:xfrm>
            <a:off x="539750" y="2205038"/>
            <a:ext cx="8280400" cy="4320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3200">
                <a:solidFill>
                  <a:schemeClr val="tx1"/>
                </a:solidFill>
                <a:latin typeface="Calibri" panose="020F0502020204030204" pitchFamily="34" charset="0"/>
                <a:ea typeface="+mn-ea"/>
                <a:cs typeface="+mn-cs"/>
              </a:defRPr>
            </a:lvl1pPr>
            <a:lvl2pPr marL="742950" indent="-285750" algn="l" rtl="0" fontAlgn="base">
              <a:spcBef>
                <a:spcPct val="20000"/>
              </a:spcBef>
              <a:spcAft>
                <a:spcPct val="0"/>
              </a:spcAft>
              <a:buChar char="–"/>
              <a:defRPr sz="2800">
                <a:solidFill>
                  <a:schemeClr val="tx1"/>
                </a:solidFill>
                <a:latin typeface="Calibri" panose="020F0502020204030204" pitchFamily="34" charset="0"/>
              </a:defRPr>
            </a:lvl2pPr>
            <a:lvl3pPr marL="1143000" indent="-228600" algn="l" rtl="0" fontAlgn="base">
              <a:spcBef>
                <a:spcPct val="20000"/>
              </a:spcBef>
              <a:spcAft>
                <a:spcPct val="0"/>
              </a:spcAft>
              <a:buChar char="•"/>
              <a:defRPr sz="2400">
                <a:solidFill>
                  <a:schemeClr val="tx1"/>
                </a:solidFill>
                <a:latin typeface="Calibri" panose="020F0502020204030204" pitchFamily="34" charset="0"/>
              </a:defRPr>
            </a:lvl3pPr>
            <a:lvl4pPr marL="1600200" indent="-228600" algn="l" rtl="0" fontAlgn="base">
              <a:spcBef>
                <a:spcPct val="20000"/>
              </a:spcBef>
              <a:spcAft>
                <a:spcPct val="0"/>
              </a:spcAft>
              <a:buChar char="–"/>
              <a:defRPr sz="2000">
                <a:solidFill>
                  <a:schemeClr val="tx1"/>
                </a:solidFill>
                <a:latin typeface="Calibri" panose="020F0502020204030204" pitchFamily="34" charset="0"/>
              </a:defRPr>
            </a:lvl4pPr>
            <a:lvl5pPr marL="2057400" indent="-228600" algn="l" rtl="0" fontAlgn="base">
              <a:spcBef>
                <a:spcPct val="20000"/>
              </a:spcBef>
              <a:spcAft>
                <a:spcPct val="0"/>
              </a:spcAft>
              <a:buChar char="»"/>
              <a:defRPr sz="2000">
                <a:solidFill>
                  <a:schemeClr val="tx1"/>
                </a:solidFill>
                <a:latin typeface="Calibri" panose="020F050202020403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nl-NL" sz="2000" dirty="0"/>
              <a:t>Pas ter verbetering van het vaardigheidsniveau van de hand (</a:t>
            </a:r>
            <a:r>
              <a:rPr lang="nl-NL" sz="2000" dirty="0" err="1"/>
              <a:t>capability</a:t>
            </a:r>
            <a:r>
              <a:rPr lang="nl-NL" sz="2000" dirty="0"/>
              <a:t> en performance) bij kinderen met een unilaterale spastische CP in de leeftijd van 2 tot 18 jaar de criteria van functionele therapie toe en baseer de keuze tussen BIMT en </a:t>
            </a:r>
            <a:r>
              <a:rPr lang="nl-NL" sz="2000" dirty="0" err="1"/>
              <a:t>mCimt</a:t>
            </a:r>
            <a:r>
              <a:rPr lang="nl-NL" sz="2000" dirty="0"/>
              <a:t> / CIMT op deze criteria.</a:t>
            </a:r>
          </a:p>
          <a:p>
            <a:endParaRPr lang="nl-NL" sz="1600" dirty="0" smtClean="0"/>
          </a:p>
          <a:p>
            <a:r>
              <a:rPr lang="nl-NL" sz="2000" dirty="0"/>
              <a:t>De criteria voor functionele therapie zijn </a:t>
            </a:r>
            <a:r>
              <a:rPr lang="nl-NL" sz="2000" dirty="0" smtClean="0"/>
              <a:t>aangepast</a:t>
            </a:r>
          </a:p>
          <a:p>
            <a:endParaRPr lang="nl-NL" sz="1600" dirty="0" smtClean="0"/>
          </a:p>
          <a:p>
            <a:r>
              <a:rPr lang="nl-NL" sz="2000" dirty="0"/>
              <a:t>CIMT, BIMT en functionele benadering </a:t>
            </a:r>
            <a:r>
              <a:rPr lang="nl-NL" sz="2000" dirty="0" smtClean="0"/>
              <a:t> zijn volledig </a:t>
            </a:r>
            <a:r>
              <a:rPr lang="nl-NL" sz="2000" dirty="0"/>
              <a:t>integraal opgenomen in de kinderrevalidatie</a:t>
            </a:r>
            <a:endParaRPr lang="nl-NL" sz="1600" dirty="0" smtClean="0"/>
          </a:p>
          <a:p>
            <a:endParaRPr lang="nl-NL" sz="2000" dirty="0"/>
          </a:p>
          <a:p>
            <a:endParaRPr lang="nl-NL" sz="1600" dirty="0"/>
          </a:p>
        </p:txBody>
      </p:sp>
    </p:spTree>
    <p:extLst>
      <p:ext uri="{BB962C8B-B14F-4D97-AF65-F5344CB8AC3E}">
        <p14:creationId xmlns:p14="http://schemas.microsoft.com/office/powerpoint/2010/main" val="1576658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395536" y="836712"/>
            <a:ext cx="8568952" cy="1080120"/>
          </a:xfrm>
        </p:spPr>
        <p:txBody>
          <a:bodyPr/>
          <a:lstStyle/>
          <a:p>
            <a:r>
              <a:rPr lang="nl-NL" sz="2800" b="1" dirty="0" smtClean="0"/>
              <a:t>Behandeling</a:t>
            </a:r>
            <a:r>
              <a:rPr lang="nl-NL" sz="2800" b="1" dirty="0"/>
              <a:t>: meerwaarde botuline A op vaardigheidsniveau van de hand </a:t>
            </a:r>
            <a:r>
              <a:rPr lang="nl-NL" sz="2800" b="1" dirty="0" smtClean="0"/>
              <a:t/>
            </a:r>
            <a:br>
              <a:rPr lang="nl-NL" sz="2800" b="1" dirty="0" smtClean="0"/>
            </a:br>
            <a:r>
              <a:rPr lang="nl-NL" sz="2800" b="1" dirty="0" smtClean="0"/>
              <a:t>(</a:t>
            </a:r>
            <a:r>
              <a:rPr lang="nl-NL" sz="2800" b="1" dirty="0"/>
              <a:t>revisie 6.5)</a:t>
            </a:r>
            <a:endParaRPr lang="nl-NL" sz="2800" dirty="0"/>
          </a:p>
        </p:txBody>
      </p:sp>
      <p:sp>
        <p:nvSpPr>
          <p:cNvPr id="5" name="Rectangle 3"/>
          <p:cNvSpPr txBox="1">
            <a:spLocks noChangeArrowheads="1"/>
          </p:cNvSpPr>
          <p:nvPr/>
        </p:nvSpPr>
        <p:spPr bwMode="auto">
          <a:xfrm>
            <a:off x="539750" y="2205038"/>
            <a:ext cx="8280400" cy="4320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3200">
                <a:solidFill>
                  <a:schemeClr val="tx1"/>
                </a:solidFill>
                <a:latin typeface="Calibri" panose="020F0502020204030204" pitchFamily="34" charset="0"/>
                <a:ea typeface="+mn-ea"/>
                <a:cs typeface="+mn-cs"/>
              </a:defRPr>
            </a:lvl1pPr>
            <a:lvl2pPr marL="742950" indent="-285750" algn="l" rtl="0" fontAlgn="base">
              <a:spcBef>
                <a:spcPct val="20000"/>
              </a:spcBef>
              <a:spcAft>
                <a:spcPct val="0"/>
              </a:spcAft>
              <a:buChar char="–"/>
              <a:defRPr sz="2800">
                <a:solidFill>
                  <a:schemeClr val="tx1"/>
                </a:solidFill>
                <a:latin typeface="Calibri" panose="020F0502020204030204" pitchFamily="34" charset="0"/>
              </a:defRPr>
            </a:lvl2pPr>
            <a:lvl3pPr marL="1143000" indent="-228600" algn="l" rtl="0" fontAlgn="base">
              <a:spcBef>
                <a:spcPct val="20000"/>
              </a:spcBef>
              <a:spcAft>
                <a:spcPct val="0"/>
              </a:spcAft>
              <a:buChar char="•"/>
              <a:defRPr sz="2400">
                <a:solidFill>
                  <a:schemeClr val="tx1"/>
                </a:solidFill>
                <a:latin typeface="Calibri" panose="020F0502020204030204" pitchFamily="34" charset="0"/>
              </a:defRPr>
            </a:lvl3pPr>
            <a:lvl4pPr marL="1600200" indent="-228600" algn="l" rtl="0" fontAlgn="base">
              <a:spcBef>
                <a:spcPct val="20000"/>
              </a:spcBef>
              <a:spcAft>
                <a:spcPct val="0"/>
              </a:spcAft>
              <a:buChar char="–"/>
              <a:defRPr sz="2000">
                <a:solidFill>
                  <a:schemeClr val="tx1"/>
                </a:solidFill>
                <a:latin typeface="Calibri" panose="020F0502020204030204" pitchFamily="34" charset="0"/>
              </a:defRPr>
            </a:lvl4pPr>
            <a:lvl5pPr marL="2057400" indent="-228600" algn="l" rtl="0" fontAlgn="base">
              <a:spcBef>
                <a:spcPct val="20000"/>
              </a:spcBef>
              <a:spcAft>
                <a:spcPct val="0"/>
              </a:spcAft>
              <a:buChar char="»"/>
              <a:defRPr sz="2000">
                <a:solidFill>
                  <a:schemeClr val="tx1"/>
                </a:solidFill>
                <a:latin typeface="Calibri" panose="020F050202020403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nl-NL" sz="2000" dirty="0"/>
              <a:t>Gebruik geen </a:t>
            </a:r>
            <a:r>
              <a:rPr lang="nl-NL" sz="2000" dirty="0" err="1"/>
              <a:t>BoNT</a:t>
            </a:r>
            <a:r>
              <a:rPr lang="nl-NL" sz="2000" dirty="0"/>
              <a:t>-A behandeling met als doel verbetering van tweehandige vaardigheden bij kinderen met unilaterale spastische CP.</a:t>
            </a:r>
          </a:p>
          <a:p>
            <a:endParaRPr lang="nl-NL" sz="1600" dirty="0" smtClean="0"/>
          </a:p>
          <a:p>
            <a:r>
              <a:rPr lang="nl-NL" sz="2000" dirty="0"/>
              <a:t>Eerder was de aanbeveling dat Botuline injecties tot nader onderzoek geen plaats hebben bij het verbeteren van de vaardigheden van de hand. Dit is nu wetenschappelijk aangetoond.</a:t>
            </a:r>
          </a:p>
          <a:p>
            <a:endParaRPr lang="nl-NL" sz="1600" dirty="0"/>
          </a:p>
        </p:txBody>
      </p:sp>
    </p:spTree>
    <p:extLst>
      <p:ext uri="{BB962C8B-B14F-4D97-AF65-F5344CB8AC3E}">
        <p14:creationId xmlns:p14="http://schemas.microsoft.com/office/powerpoint/2010/main" val="3894980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p:cNvSpPr txBox="1"/>
          <p:nvPr/>
        </p:nvSpPr>
        <p:spPr>
          <a:xfrm>
            <a:off x="1115616" y="2049815"/>
            <a:ext cx="6768752" cy="2215991"/>
          </a:xfrm>
          <a:prstGeom prst="rect">
            <a:avLst/>
          </a:prstGeom>
          <a:noFill/>
        </p:spPr>
        <p:txBody>
          <a:bodyPr wrap="square" rtlCol="0">
            <a:spAutoFit/>
          </a:bodyPr>
          <a:lstStyle/>
          <a:p>
            <a:r>
              <a:rPr lang="nl-NL" u="sng" dirty="0" smtClean="0">
                <a:solidFill>
                  <a:srgbClr val="230BB5"/>
                </a:solidFill>
              </a:rPr>
              <a:t>www.richtlijnendatabase.nl</a:t>
            </a:r>
          </a:p>
          <a:p>
            <a:endParaRPr lang="nl-NL" dirty="0" smtClean="0"/>
          </a:p>
          <a:p>
            <a:endParaRPr lang="nl-NL" dirty="0" smtClean="0"/>
          </a:p>
          <a:p>
            <a:endParaRPr lang="nl-NL" dirty="0"/>
          </a:p>
        </p:txBody>
      </p:sp>
      <p:sp>
        <p:nvSpPr>
          <p:cNvPr id="5" name="Titel 1"/>
          <p:cNvSpPr txBox="1">
            <a:spLocks/>
          </p:cNvSpPr>
          <p:nvPr/>
        </p:nvSpPr>
        <p:spPr bwMode="auto">
          <a:xfrm>
            <a:off x="539552" y="3212976"/>
            <a:ext cx="8229600" cy="1501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Calibri" panose="020F0502020204030204" pitchFamily="34" charset="0"/>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r>
              <a:rPr lang="nl-NL" dirty="0"/>
              <a:t>Richtlijn Spastische cerebrale parese bij </a:t>
            </a:r>
            <a:r>
              <a:rPr lang="nl-NL" dirty="0" smtClean="0"/>
              <a:t>kinderen</a:t>
            </a:r>
            <a:endParaRPr lang="nl-NL" b="1" kern="0" dirty="0"/>
          </a:p>
        </p:txBody>
      </p:sp>
      <p:sp>
        <p:nvSpPr>
          <p:cNvPr id="8" name="Titel 1"/>
          <p:cNvSpPr>
            <a:spLocks noGrp="1"/>
          </p:cNvSpPr>
          <p:nvPr>
            <p:ph type="title"/>
          </p:nvPr>
        </p:nvSpPr>
        <p:spPr>
          <a:xfrm>
            <a:off x="457200" y="332656"/>
            <a:ext cx="8229600" cy="1143000"/>
          </a:xfrm>
        </p:spPr>
        <p:txBody>
          <a:bodyPr/>
          <a:lstStyle/>
          <a:p>
            <a:r>
              <a:rPr lang="nl-NL" b="1" dirty="0" smtClean="0"/>
              <a:t>Richtlijn CP</a:t>
            </a:r>
            <a:endParaRPr lang="nl-NL" b="1" dirty="0"/>
          </a:p>
        </p:txBody>
      </p:sp>
    </p:spTree>
    <p:extLst>
      <p:ext uri="{BB962C8B-B14F-4D97-AF65-F5344CB8AC3E}">
        <p14:creationId xmlns:p14="http://schemas.microsoft.com/office/powerpoint/2010/main" val="3388311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par>
                                <p:cTn id="8" presetID="10" presetClass="entr" presetSubtype="0" fill="hold" nodeType="withEffect">
                                  <p:stCondLst>
                                    <p:cond delay="1000"/>
                                  </p:stCondLst>
                                  <p:childTnLst>
                                    <p:set>
                                      <p:cBhvr>
                                        <p:cTn id="9" dur="1" fill="hold">
                                          <p:stCondLst>
                                            <p:cond delay="0"/>
                                          </p:stCondLst>
                                        </p:cTn>
                                        <p:tgtEl>
                                          <p:spTgt spid="5">
                                            <p:txEl>
                                              <p:pRg st="0" end="0"/>
                                            </p:txEl>
                                          </p:spTgt>
                                        </p:tgtEl>
                                        <p:attrNameLst>
                                          <p:attrName>style.visibility</p:attrName>
                                        </p:attrNameLst>
                                      </p:cBhvr>
                                      <p:to>
                                        <p:strVal val="visible"/>
                                      </p:to>
                                    </p:set>
                                    <p:animEffect transition="in" filter="fade">
                                      <p:cBhvr>
                                        <p:cTn id="10"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
            </a:r>
            <a:br>
              <a:rPr lang="nl-NL" dirty="0"/>
            </a:br>
            <a:endParaRPr lang="nl-NL" dirty="0"/>
          </a:p>
        </p:txBody>
      </p:sp>
      <p:sp>
        <p:nvSpPr>
          <p:cNvPr id="4" name="Rectangle 2"/>
          <p:cNvSpPr txBox="1">
            <a:spLocks noChangeArrowheads="1"/>
          </p:cNvSpPr>
          <p:nvPr/>
        </p:nvSpPr>
        <p:spPr bwMode="auto">
          <a:xfrm>
            <a:off x="395536" y="836712"/>
            <a:ext cx="8568952" cy="1080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Calibri" panose="020F0502020204030204" pitchFamily="34" charset="0"/>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r>
              <a:rPr lang="nl-NL" sz="2800" b="1" dirty="0" smtClean="0"/>
              <a:t>Behandeling</a:t>
            </a:r>
            <a:r>
              <a:rPr lang="nl-NL" sz="2800" b="1" dirty="0"/>
              <a:t>: begeleiding adolescenten met spastische CP naar </a:t>
            </a:r>
            <a:r>
              <a:rPr lang="nl-NL" sz="2800" b="1" dirty="0" smtClean="0"/>
              <a:t>volwassenheid</a:t>
            </a:r>
          </a:p>
          <a:p>
            <a:r>
              <a:rPr lang="nl-NL" sz="2800" b="1" dirty="0" smtClean="0"/>
              <a:t>(nieuwe aanbeveling)</a:t>
            </a:r>
            <a:endParaRPr lang="nl-NL" sz="2800" dirty="0"/>
          </a:p>
        </p:txBody>
      </p:sp>
      <p:sp>
        <p:nvSpPr>
          <p:cNvPr id="5" name="Rectangle 3"/>
          <p:cNvSpPr txBox="1">
            <a:spLocks noChangeArrowheads="1"/>
          </p:cNvSpPr>
          <p:nvPr/>
        </p:nvSpPr>
        <p:spPr bwMode="auto">
          <a:xfrm>
            <a:off x="539750" y="2205038"/>
            <a:ext cx="8280400" cy="4320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3200">
                <a:solidFill>
                  <a:schemeClr val="tx1"/>
                </a:solidFill>
                <a:latin typeface="Calibri" panose="020F0502020204030204" pitchFamily="34" charset="0"/>
                <a:ea typeface="+mn-ea"/>
                <a:cs typeface="+mn-cs"/>
              </a:defRPr>
            </a:lvl1pPr>
            <a:lvl2pPr marL="742950" indent="-285750" algn="l" rtl="0" fontAlgn="base">
              <a:spcBef>
                <a:spcPct val="20000"/>
              </a:spcBef>
              <a:spcAft>
                <a:spcPct val="0"/>
              </a:spcAft>
              <a:buChar char="–"/>
              <a:defRPr sz="2800">
                <a:solidFill>
                  <a:schemeClr val="tx1"/>
                </a:solidFill>
                <a:latin typeface="Calibri" panose="020F0502020204030204" pitchFamily="34" charset="0"/>
              </a:defRPr>
            </a:lvl2pPr>
            <a:lvl3pPr marL="1143000" indent="-228600" algn="l" rtl="0" fontAlgn="base">
              <a:spcBef>
                <a:spcPct val="20000"/>
              </a:spcBef>
              <a:spcAft>
                <a:spcPct val="0"/>
              </a:spcAft>
              <a:buChar char="•"/>
              <a:defRPr sz="2400">
                <a:solidFill>
                  <a:schemeClr val="tx1"/>
                </a:solidFill>
                <a:latin typeface="Calibri" panose="020F0502020204030204" pitchFamily="34" charset="0"/>
              </a:defRPr>
            </a:lvl3pPr>
            <a:lvl4pPr marL="1600200" indent="-228600" algn="l" rtl="0" fontAlgn="base">
              <a:spcBef>
                <a:spcPct val="20000"/>
              </a:spcBef>
              <a:spcAft>
                <a:spcPct val="0"/>
              </a:spcAft>
              <a:buChar char="–"/>
              <a:defRPr sz="2000">
                <a:solidFill>
                  <a:schemeClr val="tx1"/>
                </a:solidFill>
                <a:latin typeface="Calibri" panose="020F0502020204030204" pitchFamily="34" charset="0"/>
              </a:defRPr>
            </a:lvl4pPr>
            <a:lvl5pPr marL="2057400" indent="-228600" algn="l" rtl="0" fontAlgn="base">
              <a:spcBef>
                <a:spcPct val="20000"/>
              </a:spcBef>
              <a:spcAft>
                <a:spcPct val="0"/>
              </a:spcAft>
              <a:buChar char="»"/>
              <a:defRPr sz="2000">
                <a:solidFill>
                  <a:schemeClr val="tx1"/>
                </a:solidFill>
                <a:latin typeface="Calibri" panose="020F050202020403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nl-NL" sz="2000" dirty="0"/>
              <a:t>Informeer jongeren tijdens de transitie naar volwassenheid over de diagnose en prognose van spastische CP en welke gevolgen spastische CP op volwassen leeftijd heeft, zodat gerichte zorgvragen geformuleerd en gerichte interventies aangeboden kunnen worden. Gebruik van de Groei-wijzer kan dit ondersteunen. </a:t>
            </a:r>
            <a:endParaRPr lang="nl-NL" sz="2000" dirty="0" smtClean="0"/>
          </a:p>
          <a:p>
            <a:pPr lvl="1">
              <a:buFont typeface="Courier New" panose="02070309020205020404" pitchFamily="49" charset="0"/>
              <a:buChar char="o"/>
            </a:pPr>
            <a:r>
              <a:rPr lang="nl-NL" sz="1600" dirty="0"/>
              <a:t>Volg het transitieproces </a:t>
            </a:r>
            <a:r>
              <a:rPr lang="nl-NL" sz="1600" dirty="0" smtClean="0"/>
              <a:t>op </a:t>
            </a:r>
            <a:r>
              <a:rPr lang="nl-NL" sz="1600" dirty="0"/>
              <a:t>diverse domeinen van participatie </a:t>
            </a:r>
            <a:endParaRPr lang="nl-NL" sz="1600" dirty="0" smtClean="0"/>
          </a:p>
          <a:p>
            <a:pPr lvl="1">
              <a:buFont typeface="Courier New" panose="02070309020205020404" pitchFamily="49" charset="0"/>
              <a:buChar char="o"/>
            </a:pPr>
            <a:r>
              <a:rPr lang="nl-NL" sz="1600" dirty="0" smtClean="0"/>
              <a:t>Overweeg een </a:t>
            </a:r>
            <a:r>
              <a:rPr lang="nl-NL" sz="1600" dirty="0"/>
              <a:t>interventie meer algemeen gericht op (sociale) vaardigheden, geloof in eigen kunnen en het nemen van eigen regie, of een interventie specifiek ontwikkeld voor een </a:t>
            </a:r>
            <a:r>
              <a:rPr lang="nl-NL" sz="1600" dirty="0" smtClean="0"/>
              <a:t>participatiedomein</a:t>
            </a:r>
            <a:endParaRPr lang="nl-NL" sz="1600" dirty="0"/>
          </a:p>
          <a:p>
            <a:pPr lvl="1">
              <a:buFont typeface="Courier New" panose="02070309020205020404" pitchFamily="49" charset="0"/>
              <a:buChar char="o"/>
            </a:pPr>
            <a:r>
              <a:rPr lang="nl-NL" sz="1600" dirty="0"/>
              <a:t>Ondersteun ouders van een kind met spastische CP van jongs af aan met de opvoeding gericht op positieve ontwikkeling </a:t>
            </a:r>
            <a:endParaRPr lang="nl-NL" sz="1600" dirty="0" smtClean="0"/>
          </a:p>
          <a:p>
            <a:pPr lvl="1">
              <a:buFont typeface="Courier New" panose="02070309020205020404" pitchFamily="49" charset="0"/>
              <a:buChar char="o"/>
            </a:pPr>
            <a:r>
              <a:rPr lang="nl-NL" sz="1600" dirty="0" smtClean="0"/>
              <a:t>Stimuleer </a:t>
            </a:r>
            <a:r>
              <a:rPr lang="nl-NL" sz="1600" dirty="0"/>
              <a:t>adolescenten </a:t>
            </a:r>
            <a:r>
              <a:rPr lang="nl-NL" sz="1600" dirty="0" smtClean="0"/>
              <a:t>om </a:t>
            </a:r>
            <a:r>
              <a:rPr lang="nl-NL" sz="1600" dirty="0"/>
              <a:t>met leeftijdgenoten op te trekken. </a:t>
            </a:r>
          </a:p>
          <a:p>
            <a:pPr lvl="1">
              <a:buFont typeface="Courier New" panose="02070309020205020404" pitchFamily="49" charset="0"/>
              <a:buChar char="o"/>
            </a:pPr>
            <a:r>
              <a:rPr lang="nl-NL" sz="1600" dirty="0"/>
              <a:t>Organiseer job coaching in combinatie met revalidatie als ondersteuning van jongeren op weg naar betaald </a:t>
            </a:r>
            <a:r>
              <a:rPr lang="nl-NL" sz="1600" dirty="0" smtClean="0"/>
              <a:t>werk</a:t>
            </a:r>
            <a:endParaRPr lang="nl-NL" sz="1600" dirty="0"/>
          </a:p>
          <a:p>
            <a:pPr lvl="1">
              <a:buFont typeface="Courier New" panose="02070309020205020404" pitchFamily="49" charset="0"/>
              <a:buChar char="o"/>
            </a:pPr>
            <a:r>
              <a:rPr lang="nl-NL" sz="1600" dirty="0" smtClean="0"/>
              <a:t>Bied </a:t>
            </a:r>
            <a:r>
              <a:rPr lang="nl-NL" sz="1600" dirty="0"/>
              <a:t>gerichte interventies aan met betrekking tot psychoseksuele </a:t>
            </a:r>
            <a:r>
              <a:rPr lang="nl-NL" sz="1600" dirty="0" smtClean="0"/>
              <a:t>ontwikkelingen</a:t>
            </a:r>
            <a:endParaRPr lang="nl-NL" sz="1600" dirty="0"/>
          </a:p>
        </p:txBody>
      </p:sp>
    </p:spTree>
    <p:extLst>
      <p:ext uri="{BB962C8B-B14F-4D97-AF65-F5344CB8AC3E}">
        <p14:creationId xmlns:p14="http://schemas.microsoft.com/office/powerpoint/2010/main" val="528310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a:spLocks noGrp="1"/>
          </p:cNvSpPr>
          <p:nvPr>
            <p:ph type="title"/>
          </p:nvPr>
        </p:nvSpPr>
        <p:spPr>
          <a:xfrm>
            <a:off x="457200" y="332656"/>
            <a:ext cx="8229600" cy="1143000"/>
          </a:xfrm>
        </p:spPr>
        <p:txBody>
          <a:bodyPr/>
          <a:lstStyle/>
          <a:p>
            <a:r>
              <a:rPr lang="nl-NL" b="1" dirty="0" smtClean="0"/>
              <a:t>Revisie Richtlijn CP</a:t>
            </a:r>
            <a:endParaRPr lang="nl-NL" b="1" dirty="0"/>
          </a:p>
        </p:txBody>
      </p:sp>
      <p:sp>
        <p:nvSpPr>
          <p:cNvPr id="5" name="Rectangle 3"/>
          <p:cNvSpPr txBox="1">
            <a:spLocks noChangeArrowheads="1"/>
          </p:cNvSpPr>
          <p:nvPr/>
        </p:nvSpPr>
        <p:spPr bwMode="auto">
          <a:xfrm>
            <a:off x="1313827" y="1373481"/>
            <a:ext cx="6840760" cy="1616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3200">
                <a:solidFill>
                  <a:schemeClr val="tx1"/>
                </a:solidFill>
                <a:latin typeface="Calibri" panose="020F0502020204030204" pitchFamily="34" charset="0"/>
                <a:ea typeface="+mn-ea"/>
                <a:cs typeface="+mn-cs"/>
              </a:defRPr>
            </a:lvl1pPr>
            <a:lvl2pPr marL="742950" indent="-285750" algn="l" rtl="0" fontAlgn="base">
              <a:spcBef>
                <a:spcPct val="20000"/>
              </a:spcBef>
              <a:spcAft>
                <a:spcPct val="0"/>
              </a:spcAft>
              <a:buChar char="–"/>
              <a:defRPr sz="2800">
                <a:solidFill>
                  <a:schemeClr val="tx1"/>
                </a:solidFill>
                <a:latin typeface="Calibri" panose="020F0502020204030204" pitchFamily="34" charset="0"/>
              </a:defRPr>
            </a:lvl2pPr>
            <a:lvl3pPr marL="1143000" indent="-228600" algn="l" rtl="0" fontAlgn="base">
              <a:spcBef>
                <a:spcPct val="20000"/>
              </a:spcBef>
              <a:spcAft>
                <a:spcPct val="0"/>
              </a:spcAft>
              <a:buChar char="•"/>
              <a:defRPr sz="2400">
                <a:solidFill>
                  <a:schemeClr val="tx1"/>
                </a:solidFill>
                <a:latin typeface="Calibri" panose="020F0502020204030204" pitchFamily="34" charset="0"/>
              </a:defRPr>
            </a:lvl3pPr>
            <a:lvl4pPr marL="1600200" indent="-228600" algn="l" rtl="0" fontAlgn="base">
              <a:spcBef>
                <a:spcPct val="20000"/>
              </a:spcBef>
              <a:spcAft>
                <a:spcPct val="0"/>
              </a:spcAft>
              <a:buChar char="–"/>
              <a:defRPr sz="2000">
                <a:solidFill>
                  <a:schemeClr val="tx1"/>
                </a:solidFill>
                <a:latin typeface="Calibri" panose="020F0502020204030204" pitchFamily="34" charset="0"/>
              </a:defRPr>
            </a:lvl4pPr>
            <a:lvl5pPr marL="2057400" indent="-228600" algn="l" rtl="0" fontAlgn="base">
              <a:spcBef>
                <a:spcPct val="20000"/>
              </a:spcBef>
              <a:spcAft>
                <a:spcPct val="0"/>
              </a:spcAft>
              <a:buChar char="»"/>
              <a:defRPr sz="2000">
                <a:solidFill>
                  <a:schemeClr val="tx1"/>
                </a:solidFill>
                <a:latin typeface="Calibri" panose="020F050202020403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None/>
            </a:pPr>
            <a:r>
              <a:rPr lang="nl-NL" sz="2000" dirty="0" smtClean="0"/>
              <a:t>In de richtlijn verschijnt er bij de </a:t>
            </a:r>
            <a:r>
              <a:rPr lang="nl-NL" sz="2000" dirty="0" err="1" smtClean="0"/>
              <a:t>herziene</a:t>
            </a:r>
            <a:r>
              <a:rPr lang="nl-NL" sz="2000" dirty="0" smtClean="0"/>
              <a:t> en nieuwe aanbevelingen bij “Aanverwante items” (rechts op de pagina) een kopje “Onderzoek”. Hier worden kennislacunes en onderzoeksvragen beschreven die betrekking hebben op de betreffende aanbeveling.</a:t>
            </a:r>
            <a:endParaRPr lang="nl-NL" sz="2000" dirty="0"/>
          </a:p>
          <a:p>
            <a:endParaRPr lang="nl-NL" sz="1600" dirty="0" smtClean="0"/>
          </a:p>
          <a:p>
            <a:endParaRPr lang="nl-NL" sz="1600" dirty="0"/>
          </a:p>
        </p:txBody>
      </p:sp>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2413" t="9062" r="24487" b="28224"/>
          <a:stretch/>
        </p:blipFill>
        <p:spPr bwMode="auto">
          <a:xfrm>
            <a:off x="1475656" y="3031564"/>
            <a:ext cx="5697040" cy="37848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kstvak 6"/>
          <p:cNvSpPr txBox="1"/>
          <p:nvPr/>
        </p:nvSpPr>
        <p:spPr>
          <a:xfrm rot="19777123">
            <a:off x="5763185" y="5704721"/>
            <a:ext cx="2520280" cy="553998"/>
          </a:xfrm>
          <a:prstGeom prst="rect">
            <a:avLst/>
          </a:prstGeom>
          <a:noFill/>
        </p:spPr>
        <p:txBody>
          <a:bodyPr wrap="square" rtlCol="0">
            <a:spAutoFit/>
          </a:bodyPr>
          <a:lstStyle/>
          <a:p>
            <a:r>
              <a:rPr lang="nl-NL" dirty="0" smtClean="0"/>
              <a:t>Enzovoort</a:t>
            </a:r>
            <a:endParaRPr lang="nl-NL" dirty="0"/>
          </a:p>
        </p:txBody>
      </p:sp>
    </p:spTree>
    <p:extLst>
      <p:ext uri="{BB962C8B-B14F-4D97-AF65-F5344CB8AC3E}">
        <p14:creationId xmlns:p14="http://schemas.microsoft.com/office/powerpoint/2010/main" val="831457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12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a:spLocks noGrp="1"/>
          </p:cNvSpPr>
          <p:nvPr>
            <p:ph type="title"/>
          </p:nvPr>
        </p:nvSpPr>
        <p:spPr>
          <a:xfrm>
            <a:off x="457200" y="332656"/>
            <a:ext cx="8229600" cy="1143000"/>
          </a:xfrm>
        </p:spPr>
        <p:txBody>
          <a:bodyPr/>
          <a:lstStyle/>
          <a:p>
            <a:r>
              <a:rPr lang="nl-NL" b="1" dirty="0" smtClean="0"/>
              <a:t>Revisie Richtlijn CP</a:t>
            </a:r>
            <a:endParaRPr lang="nl-NL" b="1" dirty="0"/>
          </a:p>
        </p:txBody>
      </p:sp>
      <p:sp>
        <p:nvSpPr>
          <p:cNvPr id="4" name="Tekstvak 3"/>
          <p:cNvSpPr txBox="1"/>
          <p:nvPr/>
        </p:nvSpPr>
        <p:spPr>
          <a:xfrm>
            <a:off x="1347830" y="1988840"/>
            <a:ext cx="6264697" cy="1446550"/>
          </a:xfrm>
          <a:prstGeom prst="rect">
            <a:avLst/>
          </a:prstGeom>
          <a:noFill/>
        </p:spPr>
        <p:txBody>
          <a:bodyPr wrap="square" rtlCol="0">
            <a:spAutoFit/>
          </a:bodyPr>
          <a:lstStyle/>
          <a:p>
            <a:r>
              <a:rPr lang="nl-NL" sz="8800" dirty="0" smtClean="0">
                <a:solidFill>
                  <a:srgbClr val="FF0000"/>
                </a:solidFill>
                <a:latin typeface="Comic Sans MS" panose="030F0702030302020204" pitchFamily="66" charset="0"/>
              </a:rPr>
              <a:t>Vragen ?</a:t>
            </a:r>
          </a:p>
        </p:txBody>
      </p:sp>
      <p:sp>
        <p:nvSpPr>
          <p:cNvPr id="6" name="Tekstvak 5"/>
          <p:cNvSpPr txBox="1"/>
          <p:nvPr/>
        </p:nvSpPr>
        <p:spPr>
          <a:xfrm>
            <a:off x="1500230" y="4077072"/>
            <a:ext cx="6264697" cy="1446550"/>
          </a:xfrm>
          <a:prstGeom prst="rect">
            <a:avLst/>
          </a:prstGeom>
          <a:noFill/>
        </p:spPr>
        <p:txBody>
          <a:bodyPr wrap="square" rtlCol="0">
            <a:spAutoFit/>
          </a:bodyPr>
          <a:lstStyle/>
          <a:p>
            <a:r>
              <a:rPr lang="nl-NL" sz="8800" dirty="0" smtClean="0">
                <a:solidFill>
                  <a:srgbClr val="2F0BB5"/>
                </a:solidFill>
                <a:latin typeface="Comic Sans MS" panose="030F0702030302020204" pitchFamily="66" charset="0"/>
              </a:rPr>
              <a:t>IJs !</a:t>
            </a:r>
            <a:r>
              <a:rPr lang="nl-NL" sz="8800" dirty="0" smtClean="0">
                <a:solidFill>
                  <a:srgbClr val="FF0000"/>
                </a:solidFill>
                <a:latin typeface="Comic Sans MS" panose="030F0702030302020204" pitchFamily="66" charset="0"/>
              </a:rPr>
              <a:t> </a:t>
            </a:r>
            <a:endParaRPr lang="nl-NL" sz="8800" dirty="0" smtClean="0">
              <a:solidFill>
                <a:srgbClr val="FF0000"/>
              </a:solidFill>
              <a:latin typeface="Comic Sans MS" panose="030F0702030302020204" pitchFamily="66" charset="0"/>
            </a:endParaRPr>
          </a:p>
        </p:txBody>
      </p:sp>
      <p:pic>
        <p:nvPicPr>
          <p:cNvPr id="1026" name="Picture 2" descr="Afbeeldingsresultaat voor ijscoup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07704" y="3814020"/>
            <a:ext cx="1082768" cy="19726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9140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type="body" idx="1"/>
          </p:nvPr>
        </p:nvSpPr>
        <p:spPr>
          <a:xfrm>
            <a:off x="504031" y="1268760"/>
            <a:ext cx="8280400" cy="4392612"/>
          </a:xfrm>
        </p:spPr>
        <p:txBody>
          <a:bodyPr/>
          <a:lstStyle/>
          <a:p>
            <a:endParaRPr lang="nl-NL" sz="2800" dirty="0"/>
          </a:p>
          <a:p>
            <a:pPr marL="457200" lvl="1" indent="0">
              <a:buNone/>
            </a:pPr>
            <a:endParaRPr lang="nl-NL" sz="2400" dirty="0" smtClean="0"/>
          </a:p>
          <a:p>
            <a:pPr marL="457200" lvl="1" indent="0">
              <a:buNone/>
            </a:pPr>
            <a:r>
              <a:rPr lang="nl-NL" altLang="en-US" sz="2200" dirty="0">
                <a:latin typeface="Calibri" panose="020F0502020204030204" pitchFamily="34" charset="0"/>
              </a:rPr>
              <a:t/>
            </a:r>
            <a:br>
              <a:rPr lang="nl-NL" altLang="en-US" sz="2200" dirty="0">
                <a:latin typeface="Calibri" panose="020F0502020204030204" pitchFamily="34" charset="0"/>
              </a:rPr>
            </a:br>
            <a:endParaRPr lang="nl-NL" altLang="en-US" sz="2200" dirty="0">
              <a:latin typeface="Calibri" panose="020F0502020204030204" pitchFamily="34" charset="0"/>
            </a:endParaRPr>
          </a:p>
        </p:txBody>
      </p:sp>
      <p:sp>
        <p:nvSpPr>
          <p:cNvPr id="10" name="Titel 1"/>
          <p:cNvSpPr>
            <a:spLocks noGrp="1"/>
          </p:cNvSpPr>
          <p:nvPr>
            <p:ph type="title"/>
          </p:nvPr>
        </p:nvSpPr>
        <p:spPr>
          <a:xfrm>
            <a:off x="457200" y="332656"/>
            <a:ext cx="8229600" cy="1143000"/>
          </a:xfrm>
        </p:spPr>
        <p:txBody>
          <a:bodyPr/>
          <a:lstStyle/>
          <a:p>
            <a:r>
              <a:rPr lang="nl-NL" b="1" dirty="0" smtClean="0"/>
              <a:t>Richtlijn CP</a:t>
            </a:r>
            <a:endParaRPr lang="nl-NL" b="1" dirty="0"/>
          </a:p>
        </p:txBody>
      </p:sp>
      <p:sp>
        <p:nvSpPr>
          <p:cNvPr id="3" name="Ovaal 2"/>
          <p:cNvSpPr/>
          <p:nvPr/>
        </p:nvSpPr>
        <p:spPr bwMode="auto">
          <a:xfrm>
            <a:off x="2045339" y="2986726"/>
            <a:ext cx="1944216" cy="580379"/>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endParaRPr kumimoji="0" lang="nl-NL" sz="3000" b="0" i="0" u="none" strike="noStrike" cap="none" normalizeH="0" baseline="0" smtClean="0">
              <a:ln>
                <a:noFill/>
              </a:ln>
              <a:solidFill>
                <a:schemeClr val="tx1"/>
              </a:solidFill>
              <a:effectLst/>
              <a:latin typeface="Univers" pitchFamily="34" charset="0"/>
            </a:endParaRPr>
          </a:p>
        </p:txBody>
      </p:sp>
      <p:pic>
        <p:nvPicPr>
          <p:cNvPr id="102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24700" t="8312" r="25760" b="7013"/>
          <a:stretch/>
        </p:blipFill>
        <p:spPr bwMode="auto">
          <a:xfrm>
            <a:off x="1835696" y="1340768"/>
            <a:ext cx="5358126" cy="515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Ovaal 4"/>
          <p:cNvSpPr/>
          <p:nvPr/>
        </p:nvSpPr>
        <p:spPr bwMode="auto">
          <a:xfrm>
            <a:off x="2123728" y="5301208"/>
            <a:ext cx="3024336" cy="990359"/>
          </a:xfrm>
          <a:prstGeom prst="ellipse">
            <a:avLst/>
          </a:prstGeom>
          <a:noFill/>
          <a:ln w="28575">
            <a:solidFill>
              <a:srgbClr val="FF0000"/>
            </a:solidFill>
          </a:ln>
          <a:extLst/>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endParaRPr kumimoji="0" lang="nl-NL" sz="3000" b="0" i="0" u="none" strike="noStrike" cap="none" normalizeH="0" baseline="0" smtClean="0">
              <a:ln>
                <a:noFill/>
              </a:ln>
              <a:solidFill>
                <a:schemeClr val="tx1"/>
              </a:solidFill>
              <a:effectLst/>
              <a:latin typeface="Univers" pitchFamily="34" charset="0"/>
            </a:endParaRPr>
          </a:p>
        </p:txBody>
      </p:sp>
      <p:pic>
        <p:nvPicPr>
          <p:cNvPr id="12" name="Picture 2" descr="http://www.clipartbest.com/cliparts/eiM/kpG/eiMkpGRin.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0816364">
            <a:off x="5997831" y="2060848"/>
            <a:ext cx="1296144" cy="1296144"/>
          </a:xfrm>
          <a:prstGeom prst="rect">
            <a:avLst/>
          </a:prstGeom>
          <a:noFill/>
          <a:extLst>
            <a:ext uri="{909E8E84-426E-40DD-AFC4-6F175D3DCCD1}">
              <a14:hiddenFill xmlns:a14="http://schemas.microsoft.com/office/drawing/2010/main">
                <a:solidFill>
                  <a:srgbClr val="FFFFFF"/>
                </a:solidFill>
              </a14:hiddenFill>
            </a:ext>
          </a:extLst>
        </p:spPr>
      </p:pic>
      <p:sp>
        <p:nvSpPr>
          <p:cNvPr id="4" name="Ovaal 3"/>
          <p:cNvSpPr/>
          <p:nvPr/>
        </p:nvSpPr>
        <p:spPr bwMode="auto">
          <a:xfrm>
            <a:off x="2555776" y="2060848"/>
            <a:ext cx="1224136" cy="360040"/>
          </a:xfrm>
          <a:prstGeom prst="ellipse">
            <a:avLst/>
          </a:prstGeom>
          <a:noFill/>
          <a:ln w="28575">
            <a:solidFill>
              <a:srgbClr val="FF0000"/>
            </a:solidFill>
          </a:ln>
          <a:extLst/>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endParaRPr kumimoji="0" lang="nl-NL" sz="3000" b="0" i="0" u="none" strike="noStrike" cap="none" normalizeH="0" baseline="0" smtClean="0">
              <a:ln w="57150">
                <a:solidFill>
                  <a:schemeClr val="tx1"/>
                </a:solidFill>
              </a:ln>
              <a:solidFill>
                <a:schemeClr val="tx1"/>
              </a:solidFill>
              <a:effectLst/>
              <a:latin typeface="Univers"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a:spLocks noGrp="1"/>
          </p:cNvSpPr>
          <p:nvPr>
            <p:ph type="title"/>
          </p:nvPr>
        </p:nvSpPr>
        <p:spPr>
          <a:xfrm>
            <a:off x="457200" y="332656"/>
            <a:ext cx="8229600" cy="1143000"/>
          </a:xfrm>
        </p:spPr>
        <p:txBody>
          <a:bodyPr/>
          <a:lstStyle/>
          <a:p>
            <a:r>
              <a:rPr lang="nl-NL" b="1" dirty="0" smtClean="0"/>
              <a:t>Richtlijn CP</a:t>
            </a:r>
            <a:endParaRPr lang="nl-NL" b="1" dirty="0"/>
          </a:p>
        </p:txBody>
      </p:sp>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4581" t="11039" r="25143" b="3501"/>
          <a:stretch/>
        </p:blipFill>
        <p:spPr bwMode="auto">
          <a:xfrm>
            <a:off x="1974844" y="1314582"/>
            <a:ext cx="5400600" cy="51637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Ovaal 5"/>
          <p:cNvSpPr/>
          <p:nvPr/>
        </p:nvSpPr>
        <p:spPr bwMode="auto">
          <a:xfrm>
            <a:off x="3275856" y="2185060"/>
            <a:ext cx="707227" cy="302821"/>
          </a:xfrm>
          <a:prstGeom prst="ellipse">
            <a:avLst/>
          </a:prstGeom>
          <a:noFill/>
          <a:ln w="28575"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endParaRPr kumimoji="0" lang="nl-NL" sz="3000" b="0" i="0" u="none" strike="noStrike" cap="none" normalizeH="0" baseline="0" smtClean="0">
              <a:ln>
                <a:noFill/>
              </a:ln>
              <a:solidFill>
                <a:srgbClr val="FF0000"/>
              </a:solidFill>
              <a:effectLst/>
              <a:latin typeface="Univers" pitchFamily="34" charset="0"/>
            </a:endParaRPr>
          </a:p>
        </p:txBody>
      </p:sp>
      <p:sp>
        <p:nvSpPr>
          <p:cNvPr id="7" name="Ovaal 6"/>
          <p:cNvSpPr/>
          <p:nvPr/>
        </p:nvSpPr>
        <p:spPr bwMode="auto">
          <a:xfrm>
            <a:off x="3851920" y="2158501"/>
            <a:ext cx="862584" cy="355937"/>
          </a:xfrm>
          <a:prstGeom prst="ellipse">
            <a:avLst/>
          </a:prstGeom>
          <a:noFill/>
          <a:ln w="28575"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endParaRPr kumimoji="0" lang="nl-NL" sz="3000" b="0" i="0" u="none" strike="noStrike" cap="none" normalizeH="0" baseline="0" smtClean="0">
              <a:ln>
                <a:noFill/>
              </a:ln>
              <a:solidFill>
                <a:srgbClr val="FF0000"/>
              </a:solidFill>
              <a:effectLst/>
              <a:latin typeface="Univers" pitchFamily="34" charset="0"/>
            </a:endParaRPr>
          </a:p>
        </p:txBody>
      </p:sp>
      <p:sp>
        <p:nvSpPr>
          <p:cNvPr id="8" name="Ovaal 7"/>
          <p:cNvSpPr/>
          <p:nvPr/>
        </p:nvSpPr>
        <p:spPr bwMode="auto">
          <a:xfrm>
            <a:off x="1619673" y="2708921"/>
            <a:ext cx="1944216" cy="3888431"/>
          </a:xfrm>
          <a:prstGeom prst="ellipse">
            <a:avLst/>
          </a:prstGeom>
          <a:noFill/>
          <a:ln w="28575"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endParaRPr kumimoji="0" lang="nl-NL" sz="3000" b="0" i="0" u="none" strike="noStrike" cap="none" normalizeH="0" baseline="0" smtClean="0">
              <a:ln>
                <a:noFill/>
              </a:ln>
              <a:solidFill>
                <a:srgbClr val="FF0000"/>
              </a:solidFill>
              <a:effectLst/>
              <a:latin typeface="Univers" pitchFamily="34" charset="0"/>
            </a:endParaRPr>
          </a:p>
        </p:txBody>
      </p:sp>
      <p:sp>
        <p:nvSpPr>
          <p:cNvPr id="9" name="Ovaal 8"/>
          <p:cNvSpPr/>
          <p:nvPr/>
        </p:nvSpPr>
        <p:spPr bwMode="auto">
          <a:xfrm>
            <a:off x="1754774" y="3933056"/>
            <a:ext cx="1656184" cy="288032"/>
          </a:xfrm>
          <a:prstGeom prst="ellipse">
            <a:avLst/>
          </a:prstGeom>
          <a:noFill/>
          <a:ln w="28575"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endParaRPr kumimoji="0" lang="nl-NL" sz="3000" b="0" i="0" u="none" strike="noStrike" cap="none" normalizeH="0" baseline="0" smtClean="0">
              <a:ln>
                <a:noFill/>
              </a:ln>
              <a:solidFill>
                <a:srgbClr val="FF0000"/>
              </a:solidFill>
              <a:effectLst/>
              <a:latin typeface="Univers" pitchFamily="34" charset="0"/>
            </a:endParaRPr>
          </a:p>
        </p:txBody>
      </p:sp>
      <p:pic>
        <p:nvPicPr>
          <p:cNvPr id="10" name="Picture 2" descr="http://www.clipartbest.com/cliparts/eiM/kpG/eiMkpGRin.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0816364">
            <a:off x="2325424" y="3846720"/>
            <a:ext cx="1296144" cy="1296144"/>
          </a:xfrm>
          <a:prstGeom prst="rect">
            <a:avLst/>
          </a:prstGeom>
          <a:noFill/>
          <a:extLst>
            <a:ext uri="{909E8E84-426E-40DD-AFC4-6F175D3DCCD1}">
              <a14:hiddenFill xmlns:a14="http://schemas.microsoft.com/office/drawing/2010/main">
                <a:solidFill>
                  <a:srgbClr val="FFFFFF"/>
                </a:solidFill>
              </a14:hiddenFill>
            </a:ext>
          </a:extLst>
        </p:spPr>
      </p:pic>
      <p:sp>
        <p:nvSpPr>
          <p:cNvPr id="11" name="Ovaal 10"/>
          <p:cNvSpPr/>
          <p:nvPr/>
        </p:nvSpPr>
        <p:spPr bwMode="auto">
          <a:xfrm>
            <a:off x="5940152" y="3501008"/>
            <a:ext cx="1296144" cy="1080120"/>
          </a:xfrm>
          <a:prstGeom prst="ellipse">
            <a:avLst/>
          </a:prstGeom>
          <a:noFill/>
          <a:ln w="28575"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endParaRPr kumimoji="0" lang="nl-NL" sz="3000" b="0" i="0" u="none" strike="noStrike" cap="none" normalizeH="0" baseline="0" smtClean="0">
              <a:ln>
                <a:noFill/>
              </a:ln>
              <a:solidFill>
                <a:srgbClr val="FF0000"/>
              </a:solidFill>
              <a:effectLst/>
              <a:latin typeface="Univers" pitchFamily="34" charset="0"/>
            </a:endParaRPr>
          </a:p>
        </p:txBody>
      </p:sp>
      <p:pic>
        <p:nvPicPr>
          <p:cNvPr id="2051"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l="62316" t="49155" r="26310" b="22347"/>
          <a:stretch/>
        </p:blipFill>
        <p:spPr bwMode="auto">
          <a:xfrm>
            <a:off x="6037375" y="3634859"/>
            <a:ext cx="1220312" cy="17198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0693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subTnLst>
                                    <p:set>
                                      <p:cBhvr override="childStyle">
                                        <p:cTn dur="1" fill="hold" display="0" masterRel="nextClick" afterEffect="1"/>
                                        <p:tgtEl>
                                          <p:spTgt spid="6"/>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subTnLst>
                                    <p:set>
                                      <p:cBhvr override="childStyle">
                                        <p:cTn dur="1" fill="hold" display="0" masterRel="nextClick" afterEffect="1"/>
                                        <p:tgtEl>
                                          <p:spTgt spid="7"/>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subTnLst>
                                    <p:set>
                                      <p:cBhvr override="childStyle">
                                        <p:cTn dur="1" fill="hold" display="0" masterRel="nextClick" afterEffect="1"/>
                                        <p:tgtEl>
                                          <p:spTgt spid="8"/>
                                        </p:tgtEl>
                                        <p:attrNameLst>
                                          <p:attrName>style.visibility</p:attrName>
                                        </p:attrNameLst>
                                      </p:cBhvr>
                                      <p:to>
                                        <p:strVal val="hidden"/>
                                      </p:to>
                                    </p:set>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subTnLst>
                                    <p:set>
                                      <p:cBhvr override="childStyle">
                                        <p:cTn dur="1" fill="hold" display="0" masterRel="nextClick" afterEffect="1"/>
                                        <p:tgtEl>
                                          <p:spTgt spid="11"/>
                                        </p:tgtEl>
                                        <p:attrNameLst>
                                          <p:attrName>style.visibility</p:attrName>
                                        </p:attrNameLst>
                                      </p:cBhvr>
                                      <p:to>
                                        <p:strVal val="hidden"/>
                                      </p:to>
                                    </p:set>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51"/>
                                        </p:tgtEl>
                                        <p:attrNameLst>
                                          <p:attrName>style.visibility</p:attrName>
                                        </p:attrNameLst>
                                      </p:cBhvr>
                                      <p:to>
                                        <p:strVal val="visible"/>
                                      </p:to>
                                    </p:set>
                                  </p:childTnLst>
                                  <p:subTnLst>
                                    <p:set>
                                      <p:cBhvr override="childStyle">
                                        <p:cTn dur="1" fill="hold" display="0" masterRel="nextClick" afterEffect="1"/>
                                        <p:tgtEl>
                                          <p:spTgt spid="2051"/>
                                        </p:tgtEl>
                                        <p:attrNameLst>
                                          <p:attrName>style.visibility</p:attrName>
                                        </p:attrNameLst>
                                      </p:cBhvr>
                                      <p:to>
                                        <p:strVal val="hidden"/>
                                      </p:to>
                                    </p:set>
                                  </p:sub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a:spLocks noGrp="1"/>
          </p:cNvSpPr>
          <p:nvPr>
            <p:ph type="title"/>
          </p:nvPr>
        </p:nvSpPr>
        <p:spPr>
          <a:xfrm>
            <a:off x="457200" y="332656"/>
            <a:ext cx="8229600" cy="1143000"/>
          </a:xfrm>
        </p:spPr>
        <p:txBody>
          <a:bodyPr/>
          <a:lstStyle/>
          <a:p>
            <a:r>
              <a:rPr lang="nl-NL" b="1" dirty="0" smtClean="0"/>
              <a:t>Richtlijn CP</a:t>
            </a:r>
            <a:endParaRPr lang="nl-NL" b="1" dirty="0"/>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8158" t="8337" r="29289" b="5259"/>
          <a:stretch/>
        </p:blipFill>
        <p:spPr bwMode="auto">
          <a:xfrm>
            <a:off x="2339752" y="1268760"/>
            <a:ext cx="4565494" cy="52145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Ovaal 5"/>
          <p:cNvSpPr/>
          <p:nvPr/>
        </p:nvSpPr>
        <p:spPr bwMode="auto">
          <a:xfrm>
            <a:off x="2051720" y="3356992"/>
            <a:ext cx="1800200" cy="3312368"/>
          </a:xfrm>
          <a:prstGeom prst="ellipse">
            <a:avLst/>
          </a:prstGeom>
          <a:noFill/>
          <a:ln w="28575"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endParaRPr kumimoji="0" lang="nl-NL" sz="3000" b="0" i="0" u="none" strike="noStrike" cap="none" normalizeH="0" baseline="0" smtClean="0">
              <a:ln>
                <a:noFill/>
              </a:ln>
              <a:solidFill>
                <a:srgbClr val="FF0000"/>
              </a:solidFill>
              <a:effectLst/>
              <a:latin typeface="Univers" pitchFamily="34" charset="0"/>
            </a:endParaRPr>
          </a:p>
        </p:txBody>
      </p:sp>
      <p:sp>
        <p:nvSpPr>
          <p:cNvPr id="7" name="Ovaal 6"/>
          <p:cNvSpPr/>
          <p:nvPr/>
        </p:nvSpPr>
        <p:spPr bwMode="auto">
          <a:xfrm>
            <a:off x="2843808" y="1959908"/>
            <a:ext cx="3456384" cy="4853468"/>
          </a:xfrm>
          <a:prstGeom prst="ellipse">
            <a:avLst/>
          </a:prstGeom>
          <a:noFill/>
          <a:ln w="28575"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endParaRPr kumimoji="0" lang="nl-NL" sz="3000" b="0" i="0" u="none" strike="noStrike" cap="none" normalizeH="0" baseline="0" smtClean="0">
              <a:ln>
                <a:noFill/>
              </a:ln>
              <a:solidFill>
                <a:srgbClr val="FF0000"/>
              </a:solidFill>
              <a:effectLst/>
              <a:latin typeface="Univers" pitchFamily="34" charset="0"/>
            </a:endParaRPr>
          </a:p>
        </p:txBody>
      </p:sp>
      <p:sp>
        <p:nvSpPr>
          <p:cNvPr id="8" name="Ovaal 7"/>
          <p:cNvSpPr/>
          <p:nvPr/>
        </p:nvSpPr>
        <p:spPr bwMode="auto">
          <a:xfrm>
            <a:off x="5652120" y="3573016"/>
            <a:ext cx="1183771" cy="648072"/>
          </a:xfrm>
          <a:prstGeom prst="ellipse">
            <a:avLst/>
          </a:prstGeom>
          <a:noFill/>
          <a:ln w="28575"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endParaRPr kumimoji="0" lang="nl-NL" sz="3000" b="0" i="0" u="none" strike="noStrike" cap="none" normalizeH="0" baseline="0" smtClean="0">
              <a:ln>
                <a:noFill/>
              </a:ln>
              <a:solidFill>
                <a:srgbClr val="FF0000"/>
              </a:solidFill>
              <a:effectLst/>
              <a:latin typeface="Univers" pitchFamily="34" charset="0"/>
            </a:endParaRPr>
          </a:p>
        </p:txBody>
      </p:sp>
      <p:pic>
        <p:nvPicPr>
          <p:cNvPr id="9" name="Picture 2" descr="http://www.clipartbest.com/cliparts/eiM/kpG/eiMkpGRin.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0816364">
            <a:off x="5997831" y="3670731"/>
            <a:ext cx="1296144" cy="12961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1900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subTnLst>
                                    <p:set>
                                      <p:cBhvr override="childStyle">
                                        <p:cTn dur="1" fill="hold" display="0" masterRel="nextClick" afterEffect="1"/>
                                        <p:tgtEl>
                                          <p:spTgt spid="6"/>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subTnLst>
                                    <p:set>
                                      <p:cBhvr override="childStyle">
                                        <p:cTn dur="1" fill="hold" display="0" masterRel="nextClick" afterEffect="1"/>
                                        <p:tgtEl>
                                          <p:spTgt spid="7"/>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a:spLocks noGrp="1"/>
          </p:cNvSpPr>
          <p:nvPr>
            <p:ph type="title"/>
          </p:nvPr>
        </p:nvSpPr>
        <p:spPr>
          <a:xfrm>
            <a:off x="457200" y="332656"/>
            <a:ext cx="8229600" cy="1143000"/>
          </a:xfrm>
        </p:spPr>
        <p:txBody>
          <a:bodyPr/>
          <a:lstStyle/>
          <a:p>
            <a:r>
              <a:rPr lang="nl-NL" b="1" dirty="0" smtClean="0"/>
              <a:t>Richtlijn CP</a:t>
            </a:r>
            <a:endParaRPr lang="nl-NL" b="1" dirty="0"/>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5979" t="8984" r="32362" b="10134"/>
          <a:stretch/>
        </p:blipFill>
        <p:spPr bwMode="auto">
          <a:xfrm>
            <a:off x="251520" y="1196752"/>
            <a:ext cx="4469577" cy="48812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22027" t="9052" r="25232" b="4565"/>
          <a:stretch/>
        </p:blipFill>
        <p:spPr bwMode="auto">
          <a:xfrm>
            <a:off x="3419872" y="1571304"/>
            <a:ext cx="5658592" cy="52132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493832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467544" y="1916832"/>
            <a:ext cx="8229600" cy="720080"/>
          </a:xfrm>
        </p:spPr>
        <p:txBody>
          <a:bodyPr/>
          <a:lstStyle/>
          <a:p>
            <a:pPr marL="0" indent="0">
              <a:buNone/>
            </a:pPr>
            <a:r>
              <a:rPr lang="nl-NL" sz="2800" dirty="0">
                <a:hlinkClick r:id="rId2"/>
              </a:rPr>
              <a:t>https://</a:t>
            </a:r>
            <a:r>
              <a:rPr lang="nl-NL" sz="2800" dirty="0" smtClean="0">
                <a:hlinkClick r:id="rId2"/>
              </a:rPr>
              <a:t>www.youtube.com/watch?v=tQVL62WHeHU</a:t>
            </a:r>
            <a:endParaRPr lang="nl-NL" sz="2800" dirty="0" smtClean="0"/>
          </a:p>
          <a:p>
            <a:pPr marL="0" indent="0">
              <a:buNone/>
            </a:pPr>
            <a:endParaRPr lang="nl-NL" sz="2800" dirty="0"/>
          </a:p>
        </p:txBody>
      </p:sp>
      <p:sp>
        <p:nvSpPr>
          <p:cNvPr id="5" name="Titel 1"/>
          <p:cNvSpPr>
            <a:spLocks noGrp="1"/>
          </p:cNvSpPr>
          <p:nvPr>
            <p:ph type="title"/>
          </p:nvPr>
        </p:nvSpPr>
        <p:spPr>
          <a:xfrm>
            <a:off x="457200" y="332656"/>
            <a:ext cx="8229600" cy="1143000"/>
          </a:xfrm>
        </p:spPr>
        <p:txBody>
          <a:bodyPr/>
          <a:lstStyle/>
          <a:p>
            <a:r>
              <a:rPr lang="nl-NL" b="1" dirty="0" smtClean="0"/>
              <a:t>Filmpje</a:t>
            </a:r>
            <a:endParaRPr lang="nl-NL" b="1" dirty="0"/>
          </a:p>
        </p:txBody>
      </p:sp>
      <p:sp>
        <p:nvSpPr>
          <p:cNvPr id="6" name="Tekstvak 5"/>
          <p:cNvSpPr txBox="1"/>
          <p:nvPr/>
        </p:nvSpPr>
        <p:spPr>
          <a:xfrm>
            <a:off x="1619672" y="3437384"/>
            <a:ext cx="5544616" cy="1477328"/>
          </a:xfrm>
          <a:prstGeom prst="rect">
            <a:avLst/>
          </a:prstGeom>
          <a:noFill/>
        </p:spPr>
        <p:txBody>
          <a:bodyPr wrap="square" rtlCol="0">
            <a:spAutoFit/>
          </a:bodyPr>
          <a:lstStyle/>
          <a:p>
            <a:r>
              <a:rPr lang="nl-NL" dirty="0" smtClean="0">
                <a:latin typeface="Calibri" panose="020F0502020204030204" pitchFamily="34" charset="0"/>
              </a:rPr>
              <a:t>“Regels zijn richtlijnen, het zijn geen absolute dingen, het zijn handvatten, meer is het niet” </a:t>
            </a:r>
            <a:endParaRPr lang="nl-NL" dirty="0">
              <a:latin typeface="Calibri" panose="020F0502020204030204" pitchFamily="34" charset="0"/>
            </a:endParaRPr>
          </a:p>
        </p:txBody>
      </p:sp>
    </p:spTree>
    <p:extLst>
      <p:ext uri="{BB962C8B-B14F-4D97-AF65-F5344CB8AC3E}">
        <p14:creationId xmlns:p14="http://schemas.microsoft.com/office/powerpoint/2010/main" val="364317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a:spLocks noGrp="1"/>
          </p:cNvSpPr>
          <p:nvPr>
            <p:ph type="title"/>
          </p:nvPr>
        </p:nvSpPr>
        <p:spPr>
          <a:xfrm>
            <a:off x="457200" y="332656"/>
            <a:ext cx="8229600" cy="1143000"/>
          </a:xfrm>
        </p:spPr>
        <p:txBody>
          <a:bodyPr/>
          <a:lstStyle/>
          <a:p>
            <a:r>
              <a:rPr lang="nl-NL" b="1" dirty="0" smtClean="0"/>
              <a:t>Revisie Richtlijn CP</a:t>
            </a:r>
            <a:endParaRPr lang="nl-NL" b="1" dirty="0"/>
          </a:p>
        </p:txBody>
      </p:sp>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6343" t="10429" r="26395" b="3680"/>
          <a:stretch/>
        </p:blipFill>
        <p:spPr bwMode="auto">
          <a:xfrm>
            <a:off x="1979712" y="1340768"/>
            <a:ext cx="5070764" cy="51835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Ovaal 5"/>
          <p:cNvSpPr/>
          <p:nvPr/>
        </p:nvSpPr>
        <p:spPr bwMode="auto">
          <a:xfrm>
            <a:off x="5580112" y="3428999"/>
            <a:ext cx="1440160" cy="1221923"/>
          </a:xfrm>
          <a:prstGeom prst="ellipse">
            <a:avLst/>
          </a:prstGeom>
          <a:noFill/>
          <a:ln w="28575"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endParaRPr kumimoji="0" lang="nl-NL" sz="3000" b="0" i="0" u="none" strike="noStrike" cap="none" normalizeH="0" baseline="0" smtClean="0">
              <a:ln>
                <a:noFill/>
              </a:ln>
              <a:solidFill>
                <a:srgbClr val="FF0000"/>
              </a:solidFill>
              <a:effectLst/>
              <a:latin typeface="Univers" pitchFamily="34" charset="0"/>
            </a:endParaRPr>
          </a:p>
        </p:txBody>
      </p:sp>
      <p:pic>
        <p:nvPicPr>
          <p:cNvPr id="7" name="Picture 2" descr="http://www.clipartbest.com/cliparts/eiM/kpG/eiMkpGRin.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0816364">
            <a:off x="5997831" y="3918728"/>
            <a:ext cx="1296144" cy="12961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1150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a:spLocks noGrp="1"/>
          </p:cNvSpPr>
          <p:nvPr>
            <p:ph type="title"/>
          </p:nvPr>
        </p:nvSpPr>
        <p:spPr>
          <a:xfrm>
            <a:off x="457200" y="332656"/>
            <a:ext cx="8229600" cy="1143000"/>
          </a:xfrm>
        </p:spPr>
        <p:txBody>
          <a:bodyPr/>
          <a:lstStyle/>
          <a:p>
            <a:r>
              <a:rPr lang="nl-NL" b="1" dirty="0" smtClean="0"/>
              <a:t>Revisie Richtlijn CP</a:t>
            </a:r>
            <a:endParaRPr lang="nl-NL" b="1" dirty="0"/>
          </a:p>
        </p:txBody>
      </p:sp>
      <p:pic>
        <p:nvPicPr>
          <p:cNvPr id="409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2359" t="22305" r="22788" b="18241"/>
          <a:stretch/>
        </p:blipFill>
        <p:spPr bwMode="auto">
          <a:xfrm>
            <a:off x="737341" y="1412776"/>
            <a:ext cx="7795099" cy="47525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hthoek 4"/>
          <p:cNvSpPr/>
          <p:nvPr/>
        </p:nvSpPr>
        <p:spPr bwMode="auto">
          <a:xfrm>
            <a:off x="611560" y="1772816"/>
            <a:ext cx="7560840" cy="792088"/>
          </a:xfrm>
          <a:prstGeom prst="rect">
            <a:avLst/>
          </a:prstGeom>
          <a:noFill/>
          <a:ln w="38100" cap="flat" cmpd="sng" algn="ctr">
            <a:solidFill>
              <a:srgbClr val="3EFB25"/>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endParaRPr kumimoji="0" lang="nl-NL" sz="3000" b="0" i="0" u="none" strike="noStrike" cap="none" normalizeH="0" baseline="0" smtClean="0">
              <a:ln>
                <a:noFill/>
              </a:ln>
              <a:solidFill>
                <a:schemeClr val="tx1"/>
              </a:solidFill>
              <a:effectLst/>
              <a:latin typeface="Univers" pitchFamily="34" charset="0"/>
            </a:endParaRPr>
          </a:p>
        </p:txBody>
      </p:sp>
    </p:spTree>
    <p:extLst>
      <p:ext uri="{BB962C8B-B14F-4D97-AF65-F5344CB8AC3E}">
        <p14:creationId xmlns:p14="http://schemas.microsoft.com/office/powerpoint/2010/main" val="988215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100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theme/theme1.xml><?xml version="1.0" encoding="utf-8"?>
<a:theme xmlns:a="http://schemas.openxmlformats.org/drawingml/2006/main" name="Standaardontwerp">
  <a:themeElements>
    <a:clrScheme name="Standaardontwer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ardontwerp">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20000"/>
          </a:spcBef>
          <a:spcAft>
            <a:spcPct val="0"/>
          </a:spcAft>
          <a:buClrTx/>
          <a:buSzTx/>
          <a:buFontTx/>
          <a:buNone/>
          <a:tabLst/>
          <a:defRPr kumimoji="0" lang="nl-NL" altLang="en-US" sz="3000" b="0" i="0" u="none" strike="noStrike" cap="none" normalizeH="0" baseline="0" smtClean="0">
            <a:ln>
              <a:noFill/>
            </a:ln>
            <a:solidFill>
              <a:schemeClr val="tx1"/>
            </a:solidFill>
            <a:effectLst/>
            <a:latin typeface="Univers"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20000"/>
          </a:spcBef>
          <a:spcAft>
            <a:spcPct val="0"/>
          </a:spcAft>
          <a:buClrTx/>
          <a:buSzTx/>
          <a:buFontTx/>
          <a:buNone/>
          <a:tabLst/>
          <a:defRPr kumimoji="0" lang="nl-NL" altLang="en-US" sz="3000" b="0" i="0" u="none" strike="noStrike" cap="none" normalizeH="0" baseline="0" smtClean="0">
            <a:ln>
              <a:noFill/>
            </a:ln>
            <a:solidFill>
              <a:schemeClr val="tx1"/>
            </a:solidFill>
            <a:effectLst/>
            <a:latin typeface="Univers" pitchFamily="34" charset="0"/>
          </a:defRPr>
        </a:defPPr>
      </a:lstStyle>
    </a:lnDef>
  </a:objectDefaults>
  <a:extraClrSchemeLst>
    <a:extraClrScheme>
      <a:clrScheme name="Standaardontwer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ardontwerp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ardontwerp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ardontwerp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ardontwerp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ardontwerp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ardontwerp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ardontwerp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ardontwerp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ardontwerp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ardontwerp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ardontwerp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1458</TotalTime>
  <Words>954</Words>
  <Application>Microsoft Office PowerPoint</Application>
  <PresentationFormat>Diavoorstelling (4:3)</PresentationFormat>
  <Paragraphs>94</Paragraphs>
  <Slides>22</Slides>
  <Notes>4</Notes>
  <HiddenSlides>0</HiddenSlides>
  <MMClips>0</MMClips>
  <ScaleCrop>false</ScaleCrop>
  <HeadingPairs>
    <vt:vector size="4" baseType="variant">
      <vt:variant>
        <vt:lpstr>Thema</vt:lpstr>
      </vt:variant>
      <vt:variant>
        <vt:i4>1</vt:i4>
      </vt:variant>
      <vt:variant>
        <vt:lpstr>Diatitels</vt:lpstr>
      </vt:variant>
      <vt:variant>
        <vt:i4>22</vt:i4>
      </vt:variant>
    </vt:vector>
  </HeadingPairs>
  <TitlesOfParts>
    <vt:vector size="23" baseType="lpstr">
      <vt:lpstr>Standaardontwerp</vt:lpstr>
      <vt:lpstr>IOF : CP Richtlijn</vt:lpstr>
      <vt:lpstr>Richtlijn CP</vt:lpstr>
      <vt:lpstr>Richtlijn CP</vt:lpstr>
      <vt:lpstr>Richtlijn CP</vt:lpstr>
      <vt:lpstr>Richtlijn CP</vt:lpstr>
      <vt:lpstr>Richtlijn CP</vt:lpstr>
      <vt:lpstr>Filmpje</vt:lpstr>
      <vt:lpstr>Revisie Richtlijn CP</vt:lpstr>
      <vt:lpstr>Revisie Richtlijn CP</vt:lpstr>
      <vt:lpstr>Revisie Richtlijn CP</vt:lpstr>
      <vt:lpstr>Diagnostiek, classificatie ernst van CP  (revisie 3.5)</vt:lpstr>
      <vt:lpstr>Diagnostiek, participatiemeetinstrumenten (nieuwe aanbeveling)</vt:lpstr>
      <vt:lpstr>Diagnostiek, classificatie communicatieproblemen (nieuwe aanbeveling)</vt:lpstr>
      <vt:lpstr>Behandeling, effect van functionele therapie  (revisie 5.1. en 5.3)</vt:lpstr>
      <vt:lpstr>Behandeling, effect van krachttraining op het lopen (revisie 5.5)</vt:lpstr>
      <vt:lpstr>Behandeling, effect van conditietraining op het lopen (revisie 5.6)</vt:lpstr>
      <vt:lpstr>Behandeling: effect van botulinetoxine-A op lopen (revisie 5.10)</vt:lpstr>
      <vt:lpstr>Behandeling, meerwaarde functionele therapie / taakgericht oefenen / BIMT en CIMT  (revisie 6.1.4 en 6.1.7)</vt:lpstr>
      <vt:lpstr>Behandeling: meerwaarde botuline A op vaardigheidsniveau van de hand  (revisie 6.5)</vt:lpstr>
      <vt:lpstr> </vt:lpstr>
      <vt:lpstr>Revisie Richtlijn CP</vt:lpstr>
      <vt:lpstr>Revisie Richtlijn CP</vt:lpstr>
    </vt:vector>
  </TitlesOfParts>
  <Company>Rijndam Revalidatiecentrum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Klik om een titel te maken</dc:title>
  <dc:creator>medring</dc:creator>
  <cp:lastModifiedBy>Gebruiker</cp:lastModifiedBy>
  <cp:revision>147</cp:revision>
  <dcterms:created xsi:type="dcterms:W3CDTF">2013-08-27T07:01:20Z</dcterms:created>
  <dcterms:modified xsi:type="dcterms:W3CDTF">2018-06-01T21:45:35Z</dcterms:modified>
</cp:coreProperties>
</file>